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49"/>
  </p:notesMasterIdLst>
  <p:sldIdLst>
    <p:sldId id="263" r:id="rId7"/>
    <p:sldId id="264" r:id="rId8"/>
    <p:sldId id="306" r:id="rId9"/>
    <p:sldId id="266" r:id="rId10"/>
    <p:sldId id="267" r:id="rId11"/>
    <p:sldId id="268" r:id="rId12"/>
    <p:sldId id="269" r:id="rId13"/>
    <p:sldId id="272" r:id="rId14"/>
    <p:sldId id="307" r:id="rId15"/>
    <p:sldId id="322" r:id="rId16"/>
    <p:sldId id="275" r:id="rId17"/>
    <p:sldId id="319" r:id="rId18"/>
    <p:sldId id="324" r:id="rId19"/>
    <p:sldId id="276" r:id="rId20"/>
    <p:sldId id="316" r:id="rId21"/>
    <p:sldId id="323" r:id="rId22"/>
    <p:sldId id="312" r:id="rId23"/>
    <p:sldId id="308" r:id="rId24"/>
    <p:sldId id="281" r:id="rId25"/>
    <p:sldId id="282" r:id="rId26"/>
    <p:sldId id="283" r:id="rId27"/>
    <p:sldId id="317" r:id="rId28"/>
    <p:sldId id="286" r:id="rId29"/>
    <p:sldId id="287" r:id="rId30"/>
    <p:sldId id="318" r:id="rId31"/>
    <p:sldId id="310" r:id="rId32"/>
    <p:sldId id="289" r:id="rId33"/>
    <p:sldId id="309" r:id="rId34"/>
    <p:sldId id="285" r:id="rId35"/>
    <p:sldId id="325" r:id="rId36"/>
    <p:sldId id="326" r:id="rId37"/>
    <p:sldId id="327" r:id="rId38"/>
    <p:sldId id="313" r:id="rId39"/>
    <p:sldId id="311" r:id="rId40"/>
    <p:sldId id="292" r:id="rId41"/>
    <p:sldId id="293" r:id="rId42"/>
    <p:sldId id="294" r:id="rId43"/>
    <p:sldId id="295" r:id="rId44"/>
    <p:sldId id="299" r:id="rId45"/>
    <p:sldId id="302" r:id="rId46"/>
    <p:sldId id="303" r:id="rId47"/>
    <p:sldId id="30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F99"/>
    <a:srgbClr val="D90114"/>
    <a:srgbClr val="B00003"/>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1" autoAdjust="0"/>
    <p:restoredTop sz="99568" autoAdjust="0"/>
  </p:normalViewPr>
  <p:slideViewPr>
    <p:cSldViewPr snapToGrid="0" snapToObjects="1">
      <p:cViewPr varScale="1">
        <p:scale>
          <a:sx n="67" d="100"/>
          <a:sy n="67" d="100"/>
        </p:scale>
        <p:origin x="97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ma9157\Desktop\Project%201%20Docs\Copy%20of%20Ethnicity%20HH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ma9157\Desktop\Project%201%20Docs\Copy%20of%20Ethnicity%20HH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825396825396901E-2"/>
          <c:y val="3.2738095238095198E-2"/>
          <c:w val="0.52100098425196795"/>
          <c:h val="0.93452380952380998"/>
        </c:manualLayout>
      </c:layout>
      <c:barChart>
        <c:barDir val="bar"/>
        <c:grouping val="clustered"/>
        <c:varyColors val="0"/>
        <c:ser>
          <c:idx val="0"/>
          <c:order val="0"/>
          <c:tx>
            <c:strRef>
              <c:f>Sheet1!$B$1</c:f>
              <c:strCache>
                <c:ptCount val="1"/>
                <c:pt idx="0">
                  <c:v>Series 1</c:v>
                </c:pt>
              </c:strCache>
            </c:strRef>
          </c:tx>
          <c:spPr>
            <a:solidFill>
              <a:srgbClr val="00B0F0">
                <a:lumMod val="75000"/>
              </a:srgbClr>
            </a:solidFill>
          </c:spPr>
          <c:invertIfNegative val="0"/>
          <c:dLbls>
            <c:dLbl>
              <c:idx val="0"/>
              <c:tx>
                <c:rich>
                  <a:bodyPr/>
                  <a:lstStyle/>
                  <a:p>
                    <a:r>
                      <a:rPr lang="en-US" dirty="0"/>
                      <a:t>10.4%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26-48B7-9622-6707F760A197}"/>
                </c:ext>
              </c:extLst>
            </c:dLbl>
            <c:dLbl>
              <c:idx val="1"/>
              <c:tx>
                <c:rich>
                  <a:bodyPr/>
                  <a:lstStyle/>
                  <a:p>
                    <a:r>
                      <a:rPr lang="en-US"/>
                      <a:t>9.4%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26-48B7-9622-6707F760A197}"/>
                </c:ext>
              </c:extLst>
            </c:dLbl>
            <c:dLbl>
              <c:idx val="2"/>
              <c:tx>
                <c:rich>
                  <a:bodyPr/>
                  <a:lstStyle/>
                  <a:p>
                    <a:r>
                      <a:rPr lang="en-US"/>
                      <a:t>6.6%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626-48B7-9622-6707F760A197}"/>
                </c:ext>
              </c:extLst>
            </c:dLbl>
            <c:dLbl>
              <c:idx val="3"/>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626-48B7-9622-6707F760A197}"/>
                </c:ext>
              </c:extLst>
            </c:dLbl>
            <c:dLbl>
              <c:idx val="4"/>
              <c:tx>
                <c:rich>
                  <a:bodyPr/>
                  <a:lstStyle/>
                  <a:p>
                    <a:r>
                      <a:rPr lang="en-US"/>
                      <a:t>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626-48B7-9622-6707F760A197}"/>
                </c:ext>
              </c:extLst>
            </c:dLbl>
            <c:dLbl>
              <c:idx val="5"/>
              <c:tx>
                <c:rich>
                  <a:bodyPr/>
                  <a:lstStyle/>
                  <a:p>
                    <a:r>
                      <a:rPr lang="en-US"/>
                      <a:t>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626-48B7-9622-6707F760A197}"/>
                </c:ext>
              </c:extLst>
            </c:dLbl>
            <c:dLbl>
              <c:idx val="6"/>
              <c:tx>
                <c:rich>
                  <a:bodyPr/>
                  <a:lstStyle/>
                  <a:p>
                    <a:r>
                      <a:rPr lang="en-US"/>
                      <a:t>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26-48B7-9622-6707F760A197}"/>
                </c:ext>
              </c:extLst>
            </c:dLbl>
            <c:dLbl>
              <c:idx val="7"/>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626-48B7-9622-6707F760A197}"/>
                </c:ext>
              </c:extLst>
            </c:dLbl>
            <c:dLbl>
              <c:idx val="8"/>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626-48B7-9622-6707F760A197}"/>
                </c:ext>
              </c:extLst>
            </c:dLbl>
            <c:dLbl>
              <c:idx val="9"/>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26-48B7-9622-6707F760A197}"/>
                </c:ext>
              </c:extLst>
            </c:dLbl>
            <c:dLbl>
              <c:idx val="10"/>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626-48B7-9622-6707F760A197}"/>
                </c:ext>
              </c:extLst>
            </c:dLbl>
            <c:dLbl>
              <c:idx val="11"/>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626-48B7-9622-6707F760A197}"/>
                </c:ext>
              </c:extLst>
            </c:dLbl>
            <c:dLbl>
              <c:idx val="12"/>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626-48B7-9622-6707F760A197}"/>
                </c:ext>
              </c:extLst>
            </c:dLbl>
            <c:dLbl>
              <c:idx val="13"/>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626-48B7-9622-6707F760A197}"/>
                </c:ext>
              </c:extLst>
            </c:dLbl>
            <c:dLbl>
              <c:idx val="14"/>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626-48B7-9622-6707F760A197}"/>
                </c:ext>
              </c:extLst>
            </c:dLbl>
            <c:dLbl>
              <c:idx val="15"/>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626-48B7-9622-6707F760A197}"/>
                </c:ext>
              </c:extLst>
            </c:dLbl>
            <c:dLbl>
              <c:idx val="16"/>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626-48B7-9622-6707F760A197}"/>
                </c:ext>
              </c:extLst>
            </c:dLbl>
            <c:dLbl>
              <c:idx val="17"/>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626-48B7-9622-6707F760A197}"/>
                </c:ext>
              </c:extLst>
            </c:dLbl>
            <c:dLbl>
              <c:idx val="18"/>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626-48B7-9622-6707F760A197}"/>
                </c:ext>
              </c:extLst>
            </c:dLbl>
            <c:dLbl>
              <c:idx val="19"/>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626-48B7-9622-6707F760A197}"/>
                </c:ext>
              </c:extLst>
            </c:dLbl>
            <c:dLbl>
              <c:idx val="20"/>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626-48B7-9622-6707F760A197}"/>
                </c:ext>
              </c:extLst>
            </c:dLbl>
            <c:dLbl>
              <c:idx val="21"/>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626-48B7-9622-6707F760A197}"/>
                </c:ext>
              </c:extLst>
            </c:dLbl>
            <c:dLbl>
              <c:idx val="22"/>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626-48B7-9622-6707F760A197}"/>
                </c:ext>
              </c:extLst>
            </c:dLbl>
            <c:numFmt formatCode="0&quot;%&quot;" sourceLinked="0"/>
            <c:spPr>
              <a:noFill/>
              <a:ln>
                <a:noFill/>
              </a:ln>
              <a:effectLst/>
            </c:spPr>
            <c:txPr>
              <a:bodyPr/>
              <a:lstStyle/>
              <a:p>
                <a:pPr>
                  <a:defRPr sz="10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Is not appealing to adults</c:v>
                </c:pt>
                <c:pt idx="1">
                  <c:v>Is not nutritious</c:v>
                </c:pt>
                <c:pt idx="2">
                  <c:v>Is not liked by everyone in the house</c:v>
                </c:pt>
                <c:pt idx="3">
                  <c:v>Is too sweet</c:v>
                </c:pt>
                <c:pt idx="4">
                  <c:v>Contains added sugar</c:v>
                </c:pt>
                <c:pt idx="5">
                  <c:v>Is not low in sugar</c:v>
                </c:pt>
                <c:pt idx="6">
                  <c:v>Requires additional ingredients or preparation</c:v>
                </c:pt>
                <c:pt idx="7">
                  <c:v>I need to have sugar in my home to prepare it</c:v>
                </c:pt>
                <c:pt idx="8">
                  <c:v>It's not on sale or promotion</c:v>
                </c:pt>
                <c:pt idx="9">
                  <c:v>Is not 'all natural'</c:v>
                </c:pt>
                <c:pt idx="10">
                  <c:v>Contains artificial colors</c:v>
                </c:pt>
                <c:pt idx="11">
                  <c:v>Contains artificial flavors</c:v>
                </c:pt>
                <c:pt idx="12">
                  <c:v>Is not low calorie</c:v>
                </c:pt>
                <c:pt idx="13">
                  <c:v>Is not cheap</c:v>
                </c:pt>
                <c:pt idx="14">
                  <c:v>Is not good on-the-go</c:v>
                </c:pt>
                <c:pt idx="15">
                  <c:v>Is not a product I enjoyed when I was a kid</c:v>
                </c:pt>
                <c:pt idx="16">
                  <c:v>Is not a good value</c:v>
                </c:pt>
                <c:pt idx="17">
                  <c:v>Is not a drink where I can control the amount of sugar</c:v>
                </c:pt>
                <c:pt idx="18">
                  <c:v>Is not portable</c:v>
                </c:pt>
                <c:pt idx="19">
                  <c:v>Is not something that makes me happy</c:v>
                </c:pt>
                <c:pt idx="20">
                  <c:v>Contains high fructose corn syrup</c:v>
                </c:pt>
                <c:pt idx="21">
                  <c:v>Is not refreshing</c:v>
                </c:pt>
                <c:pt idx="22">
                  <c:v>Contains artificial sweeteners</c:v>
                </c:pt>
              </c:strCache>
            </c:strRef>
          </c:cat>
          <c:val>
            <c:numRef>
              <c:f>Sheet1!$B$2:$B$24</c:f>
              <c:numCache>
                <c:formatCode>0</c:formatCode>
                <c:ptCount val="23"/>
                <c:pt idx="0">
                  <c:v>11.5</c:v>
                </c:pt>
                <c:pt idx="1">
                  <c:v>6.9</c:v>
                </c:pt>
                <c:pt idx="2">
                  <c:v>6.5</c:v>
                </c:pt>
                <c:pt idx="3">
                  <c:v>6.1</c:v>
                </c:pt>
                <c:pt idx="4">
                  <c:v>5.3</c:v>
                </c:pt>
                <c:pt idx="5">
                  <c:v>4.4000000000000004</c:v>
                </c:pt>
                <c:pt idx="6">
                  <c:v>4.0999999999999996</c:v>
                </c:pt>
                <c:pt idx="7">
                  <c:v>4.0999999999999996</c:v>
                </c:pt>
                <c:pt idx="8">
                  <c:v>3.7</c:v>
                </c:pt>
                <c:pt idx="9">
                  <c:v>3.6</c:v>
                </c:pt>
                <c:pt idx="10">
                  <c:v>3.1</c:v>
                </c:pt>
                <c:pt idx="11">
                  <c:v>3.1</c:v>
                </c:pt>
                <c:pt idx="12">
                  <c:v>2.7</c:v>
                </c:pt>
                <c:pt idx="13">
                  <c:v>2.6</c:v>
                </c:pt>
                <c:pt idx="14">
                  <c:v>2.2000000000000002</c:v>
                </c:pt>
                <c:pt idx="15">
                  <c:v>2.2000000000000002</c:v>
                </c:pt>
                <c:pt idx="16">
                  <c:v>2.2000000000000002</c:v>
                </c:pt>
                <c:pt idx="17">
                  <c:v>2.1</c:v>
                </c:pt>
                <c:pt idx="18">
                  <c:v>2</c:v>
                </c:pt>
                <c:pt idx="19">
                  <c:v>2</c:v>
                </c:pt>
                <c:pt idx="20">
                  <c:v>1.8</c:v>
                </c:pt>
                <c:pt idx="21">
                  <c:v>1.6</c:v>
                </c:pt>
                <c:pt idx="22">
                  <c:v>1.5</c:v>
                </c:pt>
              </c:numCache>
            </c:numRef>
          </c:val>
          <c:extLst>
            <c:ext xmlns:c16="http://schemas.microsoft.com/office/drawing/2014/chart" uri="{C3380CC4-5D6E-409C-BE32-E72D297353CC}">
              <c16:uniqueId val="{00000017-E626-48B7-9622-6707F760A197}"/>
            </c:ext>
          </c:extLst>
        </c:ser>
        <c:dLbls>
          <c:showLegendKey val="0"/>
          <c:showVal val="1"/>
          <c:showCatName val="0"/>
          <c:showSerName val="0"/>
          <c:showPercent val="0"/>
          <c:showBubbleSize val="0"/>
        </c:dLbls>
        <c:gapWidth val="72"/>
        <c:axId val="2089258984"/>
        <c:axId val="-2039467432"/>
      </c:barChart>
      <c:catAx>
        <c:axId val="2089258984"/>
        <c:scaling>
          <c:orientation val="maxMin"/>
        </c:scaling>
        <c:delete val="1"/>
        <c:axPos val="l"/>
        <c:numFmt formatCode="General" sourceLinked="0"/>
        <c:majorTickMark val="out"/>
        <c:minorTickMark val="none"/>
        <c:tickLblPos val="none"/>
        <c:crossAx val="-2039467432"/>
        <c:crosses val="autoZero"/>
        <c:auto val="1"/>
        <c:lblAlgn val="ctr"/>
        <c:lblOffset val="100"/>
        <c:noMultiLvlLbl val="0"/>
      </c:catAx>
      <c:valAx>
        <c:axId val="-2039467432"/>
        <c:scaling>
          <c:orientation val="minMax"/>
          <c:max val="100"/>
        </c:scaling>
        <c:delete val="1"/>
        <c:axPos val="t"/>
        <c:numFmt formatCode="0" sourceLinked="1"/>
        <c:majorTickMark val="none"/>
        <c:minorTickMark val="none"/>
        <c:tickLblPos val="none"/>
        <c:crossAx val="20892589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pPr>
            <a:r>
              <a:rPr lang="en-US" dirty="0"/>
              <a:t>Raw</a:t>
            </a:r>
            <a:r>
              <a:rPr lang="en-US" baseline="0" dirty="0"/>
              <a:t> Materials Cost with new Jammers Formula</a:t>
            </a:r>
            <a:endParaRPr lang="en-US" dirty="0"/>
          </a:p>
        </c:rich>
      </c:tx>
      <c:layout>
        <c:manualLayout>
          <c:xMode val="edge"/>
          <c:yMode val="edge"/>
          <c:x val="0.161436007986521"/>
          <c:y val="3.1719687873276101E-2"/>
        </c:manualLayout>
      </c:layout>
      <c:overlay val="0"/>
    </c:title>
    <c:autoTitleDeleted val="0"/>
    <c:plotArea>
      <c:layout/>
      <c:barChart>
        <c:barDir val="col"/>
        <c:grouping val="clustered"/>
        <c:varyColors val="0"/>
        <c:ser>
          <c:idx val="0"/>
          <c:order val="0"/>
          <c:tx>
            <c:strRef>
              <c:f>Sheet5!$B$11</c:f>
              <c:strCache>
                <c:ptCount val="1"/>
                <c:pt idx="0">
                  <c:v>Current Raw Cost/lb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Sheet5!$C$10:$D$10</c:f>
              <c:strCache>
                <c:ptCount val="2"/>
                <c:pt idx="0">
                  <c:v>32 oz</c:v>
                </c:pt>
                <c:pt idx="1">
                  <c:v>96oz</c:v>
                </c:pt>
              </c:strCache>
            </c:strRef>
          </c:cat>
          <c:val>
            <c:numRef>
              <c:f>Sheet5!$C$11:$D$11</c:f>
              <c:numCache>
                <c:formatCode>"$"#,##0.000</c:formatCode>
                <c:ptCount val="2"/>
                <c:pt idx="0">
                  <c:v>4.2999999999999997E-2</c:v>
                </c:pt>
                <c:pt idx="1">
                  <c:v>4.3999999999999997E-2</c:v>
                </c:pt>
              </c:numCache>
            </c:numRef>
          </c:val>
          <c:extLst>
            <c:ext xmlns:c16="http://schemas.microsoft.com/office/drawing/2014/chart" uri="{C3380CC4-5D6E-409C-BE32-E72D297353CC}">
              <c16:uniqueId val="{00000000-9BAB-4D42-9178-930B276A2663}"/>
            </c:ext>
          </c:extLst>
        </c:ser>
        <c:ser>
          <c:idx val="1"/>
          <c:order val="1"/>
          <c:tx>
            <c:strRef>
              <c:f>Sheet5!$B$12</c:f>
              <c:strCache>
                <c:ptCount val="1"/>
                <c:pt idx="0">
                  <c:v>New Raw Cost/lb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Sheet5!$C$10:$D$10</c:f>
              <c:strCache>
                <c:ptCount val="2"/>
                <c:pt idx="0">
                  <c:v>32 oz</c:v>
                </c:pt>
                <c:pt idx="1">
                  <c:v>96oz</c:v>
                </c:pt>
              </c:strCache>
            </c:strRef>
          </c:cat>
          <c:val>
            <c:numRef>
              <c:f>Sheet5!$C$12:$D$12</c:f>
              <c:numCache>
                <c:formatCode>"$"#,##0.000</c:formatCode>
                <c:ptCount val="2"/>
                <c:pt idx="0">
                  <c:v>3.5999999999999997E-2</c:v>
                </c:pt>
                <c:pt idx="1">
                  <c:v>3.6999999999999998E-2</c:v>
                </c:pt>
              </c:numCache>
            </c:numRef>
          </c:val>
          <c:extLst>
            <c:ext xmlns:c16="http://schemas.microsoft.com/office/drawing/2014/chart" uri="{C3380CC4-5D6E-409C-BE32-E72D297353CC}">
              <c16:uniqueId val="{00000001-9BAB-4D42-9178-930B276A2663}"/>
            </c:ext>
          </c:extLst>
        </c:ser>
        <c:dLbls>
          <c:showLegendKey val="0"/>
          <c:showVal val="1"/>
          <c:showCatName val="0"/>
          <c:showSerName val="0"/>
          <c:showPercent val="0"/>
          <c:showBubbleSize val="0"/>
        </c:dLbls>
        <c:gapWidth val="150"/>
        <c:overlap val="-25"/>
        <c:axId val="-2101447368"/>
        <c:axId val="-2101439864"/>
      </c:barChart>
      <c:catAx>
        <c:axId val="-2101447368"/>
        <c:scaling>
          <c:orientation val="minMax"/>
        </c:scaling>
        <c:delete val="0"/>
        <c:axPos val="b"/>
        <c:numFmt formatCode="General" sourceLinked="0"/>
        <c:majorTickMark val="none"/>
        <c:minorTickMark val="none"/>
        <c:tickLblPos val="nextTo"/>
        <c:crossAx val="-2101439864"/>
        <c:crosses val="autoZero"/>
        <c:auto val="1"/>
        <c:lblAlgn val="ctr"/>
        <c:lblOffset val="100"/>
        <c:noMultiLvlLbl val="0"/>
      </c:catAx>
      <c:valAx>
        <c:axId val="-2101439864"/>
        <c:scaling>
          <c:orientation val="minMax"/>
        </c:scaling>
        <c:delete val="1"/>
        <c:axPos val="l"/>
        <c:numFmt formatCode="&quot;$&quot;#,##0.000" sourceLinked="1"/>
        <c:majorTickMark val="none"/>
        <c:minorTickMark val="none"/>
        <c:tickLblPos val="nextTo"/>
        <c:crossAx val="-2101447368"/>
        <c:crosses val="autoZero"/>
        <c:crossBetween val="between"/>
      </c:valAx>
    </c:plotArea>
    <c:legend>
      <c:legendPos val="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Accumulated Savings per bottle from</a:t>
            </a:r>
            <a:r>
              <a:rPr lang="en-US" baseline="0" dirty="0"/>
              <a:t> </a:t>
            </a:r>
            <a:r>
              <a:rPr lang="en-US" dirty="0"/>
              <a:t>Vitamin C removal</a:t>
            </a:r>
          </a:p>
        </c:rich>
      </c:tx>
      <c:overlay val="0"/>
    </c:title>
    <c:autoTitleDeleted val="0"/>
    <c:plotArea>
      <c:layout/>
      <c:lineChart>
        <c:grouping val="standard"/>
        <c:varyColors val="0"/>
        <c:ser>
          <c:idx val="0"/>
          <c:order val="0"/>
          <c:tx>
            <c:strRef>
              <c:f>Sheet5!$C$24</c:f>
              <c:strCache>
                <c:ptCount val="1"/>
                <c:pt idx="0">
                  <c:v>Savings per bottle</c:v>
                </c:pt>
              </c:strCache>
            </c:strRef>
          </c:tx>
          <c:marker>
            <c:symbol val="none"/>
          </c:marker>
          <c:cat>
            <c:numRef>
              <c:f>Sheet5!$B$25:$B$33</c:f>
              <c:numCache>
                <c:formatCode>0%</c:formatCode>
                <c:ptCount val="9"/>
                <c:pt idx="0">
                  <c:v>0.1</c:v>
                </c:pt>
                <c:pt idx="1">
                  <c:v>0.2</c:v>
                </c:pt>
                <c:pt idx="2">
                  <c:v>0.3</c:v>
                </c:pt>
                <c:pt idx="3">
                  <c:v>0.4</c:v>
                </c:pt>
                <c:pt idx="4">
                  <c:v>0.5</c:v>
                </c:pt>
                <c:pt idx="5">
                  <c:v>0.6</c:v>
                </c:pt>
                <c:pt idx="6">
                  <c:v>0.7</c:v>
                </c:pt>
                <c:pt idx="7">
                  <c:v>0.8</c:v>
                </c:pt>
                <c:pt idx="8">
                  <c:v>0.9</c:v>
                </c:pt>
              </c:numCache>
            </c:numRef>
          </c:cat>
          <c:val>
            <c:numRef>
              <c:f>Sheet5!$C$25:$C$33</c:f>
              <c:numCache>
                <c:formatCode>_("$"* #,##0.00000_);_("$"* \(#,##0.00000\);_("$"* "-"?????_);_(@_)</c:formatCode>
                <c:ptCount val="9"/>
                <c:pt idx="0">
                  <c:v>7.1399999999999996E-3</c:v>
                </c:pt>
                <c:pt idx="1">
                  <c:v>1.4279999999999999E-2</c:v>
                </c:pt>
                <c:pt idx="2">
                  <c:v>2.1420000000000002E-2</c:v>
                </c:pt>
                <c:pt idx="3">
                  <c:v>2.8559999999999999E-2</c:v>
                </c:pt>
                <c:pt idx="4">
                  <c:v>3.5700000000000003E-2</c:v>
                </c:pt>
                <c:pt idx="5">
                  <c:v>4.2840000000000003E-2</c:v>
                </c:pt>
                <c:pt idx="6">
                  <c:v>4.9979999999999997E-2</c:v>
                </c:pt>
                <c:pt idx="7">
                  <c:v>5.7119999999999997E-2</c:v>
                </c:pt>
                <c:pt idx="8">
                  <c:v>6.4259999999999998E-2</c:v>
                </c:pt>
              </c:numCache>
            </c:numRef>
          </c:val>
          <c:smooth val="0"/>
          <c:extLst>
            <c:ext xmlns:c16="http://schemas.microsoft.com/office/drawing/2014/chart" uri="{C3380CC4-5D6E-409C-BE32-E72D297353CC}">
              <c16:uniqueId val="{00000000-0C22-49C7-AE5C-8D5ECF53FD62}"/>
            </c:ext>
          </c:extLst>
        </c:ser>
        <c:dLbls>
          <c:showLegendKey val="0"/>
          <c:showVal val="0"/>
          <c:showCatName val="0"/>
          <c:showSerName val="0"/>
          <c:showPercent val="0"/>
          <c:showBubbleSize val="0"/>
        </c:dLbls>
        <c:smooth val="0"/>
        <c:axId val="-2101383064"/>
        <c:axId val="-2132795224"/>
      </c:lineChart>
      <c:catAx>
        <c:axId val="-2101383064"/>
        <c:scaling>
          <c:orientation val="minMax"/>
        </c:scaling>
        <c:delete val="0"/>
        <c:axPos val="b"/>
        <c:numFmt formatCode="0%" sourceLinked="1"/>
        <c:majorTickMark val="none"/>
        <c:minorTickMark val="none"/>
        <c:tickLblPos val="nextTo"/>
        <c:crossAx val="-2132795224"/>
        <c:crosses val="autoZero"/>
        <c:auto val="1"/>
        <c:lblAlgn val="ctr"/>
        <c:lblOffset val="100"/>
        <c:noMultiLvlLbl val="0"/>
      </c:catAx>
      <c:valAx>
        <c:axId val="-2132795224"/>
        <c:scaling>
          <c:orientation val="minMax"/>
        </c:scaling>
        <c:delete val="0"/>
        <c:axPos val="l"/>
        <c:majorGridlines/>
        <c:numFmt formatCode="_(&quot;$&quot;* #,##0.00000_);_(&quot;$&quot;* \(#,##0.00000\);_(&quot;$&quot;* &quot;-&quot;?????_);_(@_)" sourceLinked="1"/>
        <c:majorTickMark val="none"/>
        <c:minorTickMark val="none"/>
        <c:tickLblPos val="nextTo"/>
        <c:spPr>
          <a:ln w="9525">
            <a:noFill/>
          </a:ln>
        </c:spPr>
        <c:crossAx val="-210138306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5FDB1-3579-4590-8559-24C97056E0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34B29B-BD99-4D38-BB83-D26884B82452}">
      <dgm:prSet phldrT="[Text]" custT="1"/>
      <dgm:spPr/>
      <dgm:t>
        <a:bodyPr/>
        <a:lstStyle/>
        <a:p>
          <a:r>
            <a:rPr lang="en-US" sz="1600" dirty="0"/>
            <a:t>Health &amp; Wellness is a growing concern of our core and SVC consumer.</a:t>
          </a:r>
        </a:p>
      </dgm:t>
    </dgm:pt>
    <dgm:pt modelId="{75A34D9F-589B-4873-8AD7-3AF6B7754BAA}" type="parTrans" cxnId="{C8089C06-AD43-408B-82CC-27D062920EEA}">
      <dgm:prSet/>
      <dgm:spPr/>
      <dgm:t>
        <a:bodyPr/>
        <a:lstStyle/>
        <a:p>
          <a:endParaRPr lang="en-US"/>
        </a:p>
      </dgm:t>
    </dgm:pt>
    <dgm:pt modelId="{D915E665-9301-420B-A9CD-CBB9EF8E62E4}" type="sibTrans" cxnId="{C8089C06-AD43-408B-82CC-27D062920EEA}">
      <dgm:prSet/>
      <dgm:spPr/>
      <dgm:t>
        <a:bodyPr/>
        <a:lstStyle/>
        <a:p>
          <a:endParaRPr lang="en-US"/>
        </a:p>
      </dgm:t>
    </dgm:pt>
    <dgm:pt modelId="{F48D1F55-4C46-4A90-9FF4-88E63CB12A34}">
      <dgm:prSet phldrT="[Text]" custT="1"/>
      <dgm:spPr/>
      <dgm:t>
        <a:bodyPr/>
        <a:lstStyle/>
        <a:p>
          <a:r>
            <a:rPr lang="en-US" sz="1400" dirty="0">
              <a:solidFill>
                <a:schemeClr val="tx1">
                  <a:lumMod val="95000"/>
                  <a:lumOff val="5000"/>
                </a:schemeClr>
              </a:solidFill>
            </a:rPr>
            <a:t>4 in 10 US consumers agree they pay attention to the types of sugar and sweeteners used in juices and CSD’s…” –Mintel.com, </a:t>
          </a:r>
          <a:r>
            <a:rPr lang="en-US" sz="1400" i="1" dirty="0">
              <a:solidFill>
                <a:schemeClr val="tx1">
                  <a:lumMod val="95000"/>
                  <a:lumOff val="5000"/>
                </a:schemeClr>
              </a:solidFill>
            </a:rPr>
            <a:t>Annual Overview – Nutrition, Health &amp; Wellness 2015</a:t>
          </a:r>
          <a:endParaRPr lang="en-US" sz="1400" dirty="0">
            <a:solidFill>
              <a:schemeClr val="tx1">
                <a:lumMod val="95000"/>
                <a:lumOff val="5000"/>
              </a:schemeClr>
            </a:solidFill>
          </a:endParaRPr>
        </a:p>
      </dgm:t>
    </dgm:pt>
    <dgm:pt modelId="{7CD4726A-1923-40E2-A9B2-457AAB292999}" type="parTrans" cxnId="{38DD8876-886F-43EF-A7E4-5CC144DBD4AE}">
      <dgm:prSet/>
      <dgm:spPr/>
      <dgm:t>
        <a:bodyPr/>
        <a:lstStyle/>
        <a:p>
          <a:endParaRPr lang="en-US"/>
        </a:p>
      </dgm:t>
    </dgm:pt>
    <dgm:pt modelId="{E02EEAD0-6C1A-45DB-91F2-4F192F110B12}" type="sibTrans" cxnId="{38DD8876-886F-43EF-A7E4-5CC144DBD4AE}">
      <dgm:prSet/>
      <dgm:spPr/>
      <dgm:t>
        <a:bodyPr/>
        <a:lstStyle/>
        <a:p>
          <a:endParaRPr lang="en-US"/>
        </a:p>
      </dgm:t>
    </dgm:pt>
    <dgm:pt modelId="{BC7A061B-4AF5-44EC-91D2-4E81144D47F4}">
      <dgm:prSet phldrT="[Text]" custT="1"/>
      <dgm:spPr/>
      <dgm:t>
        <a:bodyPr/>
        <a:lstStyle/>
        <a:p>
          <a:r>
            <a:rPr lang="en-US" sz="1600" dirty="0">
              <a:solidFill>
                <a:schemeClr val="bg1"/>
              </a:solidFill>
            </a:rPr>
            <a:t>Today our portfolio is not positioned well to address barriers which center around H&amp;W concerns.</a:t>
          </a:r>
        </a:p>
      </dgm:t>
    </dgm:pt>
    <dgm:pt modelId="{582B76A4-1E10-4888-B9B5-0783D6547070}" type="parTrans" cxnId="{4AD3C33B-3B25-4038-8BE7-A1E4398BC28B}">
      <dgm:prSet/>
      <dgm:spPr/>
      <dgm:t>
        <a:bodyPr/>
        <a:lstStyle/>
        <a:p>
          <a:endParaRPr lang="en-US"/>
        </a:p>
      </dgm:t>
    </dgm:pt>
    <dgm:pt modelId="{93601389-9EC2-4AC9-BC40-E45E61B363E6}" type="sibTrans" cxnId="{4AD3C33B-3B25-4038-8BE7-A1E4398BC28B}">
      <dgm:prSet/>
      <dgm:spPr/>
      <dgm:t>
        <a:bodyPr/>
        <a:lstStyle/>
        <a:p>
          <a:endParaRPr lang="en-US"/>
        </a:p>
      </dgm:t>
    </dgm:pt>
    <dgm:pt modelId="{04C4A8E1-5785-4E40-BC2A-95FEFF763351}">
      <dgm:prSet phldrT="[Text]" custT="1"/>
      <dgm:spPr/>
      <dgm:t>
        <a:bodyPr/>
        <a:lstStyle/>
        <a:p>
          <a:r>
            <a:rPr lang="en-US" sz="1400" dirty="0">
              <a:solidFill>
                <a:schemeClr val="tx1"/>
              </a:solidFill>
            </a:rPr>
            <a:t>Current KA product claims varies across forms and claim type (sugar, antioxidants, Vitamin C, </a:t>
          </a:r>
          <a:r>
            <a:rPr lang="en-US" sz="1400" dirty="0" err="1">
              <a:solidFill>
                <a:schemeClr val="tx1"/>
              </a:solidFill>
            </a:rPr>
            <a:t>etc</a:t>
          </a:r>
          <a:r>
            <a:rPr lang="en-US" sz="1400" dirty="0">
              <a:solidFill>
                <a:schemeClr val="tx1"/>
              </a:solidFill>
            </a:rPr>
            <a:t>)</a:t>
          </a:r>
        </a:p>
      </dgm:t>
    </dgm:pt>
    <dgm:pt modelId="{8561105F-5100-4BBB-BCC0-4846852541C9}" type="parTrans" cxnId="{D48A29F7-AA0E-43F0-B5D7-57C0CAF61639}">
      <dgm:prSet/>
      <dgm:spPr/>
      <dgm:t>
        <a:bodyPr/>
        <a:lstStyle/>
        <a:p>
          <a:endParaRPr lang="en-US"/>
        </a:p>
      </dgm:t>
    </dgm:pt>
    <dgm:pt modelId="{13668AE0-9FD2-43B9-8DA6-FE5BE2E07180}" type="sibTrans" cxnId="{D48A29F7-AA0E-43F0-B5D7-57C0CAF61639}">
      <dgm:prSet/>
      <dgm:spPr/>
      <dgm:t>
        <a:bodyPr/>
        <a:lstStyle/>
        <a:p>
          <a:endParaRPr lang="en-US"/>
        </a:p>
      </dgm:t>
    </dgm:pt>
    <dgm:pt modelId="{65FA7E52-69EC-4766-A6F4-AED2C8DA3A27}">
      <dgm:prSet phldrT="[Text]" custT="1"/>
      <dgm:spPr/>
      <dgm:t>
        <a:bodyPr/>
        <a:lstStyle/>
        <a:p>
          <a:r>
            <a:rPr lang="en-US" sz="1600" dirty="0">
              <a:solidFill>
                <a:schemeClr val="bg1"/>
              </a:solidFill>
            </a:rPr>
            <a:t>We need a unified BFY claim strategy portfolio-wide: </a:t>
          </a:r>
          <a:r>
            <a:rPr lang="en-US" sz="1600" b="1" i="1" dirty="0">
              <a:solidFill>
                <a:schemeClr val="bg1"/>
              </a:solidFill>
            </a:rPr>
            <a:t>50% less sugar and a Good Source of Vitamin C.</a:t>
          </a:r>
          <a:endParaRPr lang="en-US" sz="1600" b="1" dirty="0">
            <a:solidFill>
              <a:schemeClr val="bg1"/>
            </a:solidFill>
          </a:endParaRPr>
        </a:p>
      </dgm:t>
    </dgm:pt>
    <dgm:pt modelId="{4B72D996-DE96-4E17-8215-42A609149244}" type="parTrans" cxnId="{B1F19A74-EC76-4F00-A3E0-B368FDE2C741}">
      <dgm:prSet/>
      <dgm:spPr/>
      <dgm:t>
        <a:bodyPr/>
        <a:lstStyle/>
        <a:p>
          <a:endParaRPr lang="en-US"/>
        </a:p>
      </dgm:t>
    </dgm:pt>
    <dgm:pt modelId="{94E7A362-3F50-426E-BFC9-5969657D18D9}" type="sibTrans" cxnId="{B1F19A74-EC76-4F00-A3E0-B368FDE2C741}">
      <dgm:prSet/>
      <dgm:spPr/>
      <dgm:t>
        <a:bodyPr/>
        <a:lstStyle/>
        <a:p>
          <a:endParaRPr lang="en-US"/>
        </a:p>
      </dgm:t>
    </dgm:pt>
    <dgm:pt modelId="{46A45646-A2ED-4E6E-9375-8B4F5AB7565A}">
      <dgm:prSet phldrT="[Text]" custT="1"/>
      <dgm:spPr/>
      <dgm:t>
        <a:bodyPr/>
        <a:lstStyle/>
        <a:p>
          <a:r>
            <a:rPr lang="en-US" sz="1600" dirty="0"/>
            <a:t>Implementing this will position us to re-gain share and advertise more KA forms to children.</a:t>
          </a:r>
        </a:p>
      </dgm:t>
    </dgm:pt>
    <dgm:pt modelId="{887CCB3C-82FA-44BA-82D5-FFAA6A653DBC}" type="parTrans" cxnId="{9B939A58-EB72-46D4-A499-1EC243B6F8D2}">
      <dgm:prSet/>
      <dgm:spPr/>
      <dgm:t>
        <a:bodyPr/>
        <a:lstStyle/>
        <a:p>
          <a:endParaRPr lang="en-US"/>
        </a:p>
      </dgm:t>
    </dgm:pt>
    <dgm:pt modelId="{ACAC0760-9718-4BC7-AEB2-C545C9913A46}" type="sibTrans" cxnId="{9B939A58-EB72-46D4-A499-1EC243B6F8D2}">
      <dgm:prSet/>
      <dgm:spPr/>
      <dgm:t>
        <a:bodyPr/>
        <a:lstStyle/>
        <a:p>
          <a:endParaRPr lang="en-US"/>
        </a:p>
      </dgm:t>
    </dgm:pt>
    <dgm:pt modelId="{156808CA-F808-4073-BD3D-0E328CA393F4}">
      <dgm:prSet phldrT="[Text]" custT="1"/>
      <dgm:spPr/>
      <dgm:t>
        <a:bodyPr/>
        <a:lstStyle/>
        <a:p>
          <a:r>
            <a:rPr lang="en-US" sz="1400" b="0" dirty="0"/>
            <a:t>Leverage synergies from Jammers </a:t>
          </a:r>
          <a:r>
            <a:rPr lang="en-US" sz="1400" b="0" dirty="0" err="1"/>
            <a:t>Renov</a:t>
          </a:r>
          <a:r>
            <a:rPr lang="en-US" sz="1400" b="0" dirty="0"/>
            <a:t>., Mio fortification, and Project Seneca </a:t>
          </a:r>
        </a:p>
      </dgm:t>
    </dgm:pt>
    <dgm:pt modelId="{CF2E6CDF-E3D8-4EDE-A635-FE97160069BD}" type="parTrans" cxnId="{AA09414F-36A0-48A9-94F8-A8F282668DD7}">
      <dgm:prSet/>
      <dgm:spPr/>
      <dgm:t>
        <a:bodyPr/>
        <a:lstStyle/>
        <a:p>
          <a:endParaRPr lang="en-US"/>
        </a:p>
      </dgm:t>
    </dgm:pt>
    <dgm:pt modelId="{46EBA4FA-D8EA-42A7-951C-83D9BC6ACC3F}" type="sibTrans" cxnId="{AA09414F-36A0-48A9-94F8-A8F282668DD7}">
      <dgm:prSet/>
      <dgm:spPr/>
      <dgm:t>
        <a:bodyPr/>
        <a:lstStyle/>
        <a:p>
          <a:endParaRPr lang="en-US"/>
        </a:p>
      </dgm:t>
    </dgm:pt>
    <dgm:pt modelId="{6BA33D22-4168-4BEA-AF9B-AE03CA184582}">
      <dgm:prSet phldrT="[Text]" custT="1"/>
      <dgm:spPr/>
      <dgm:t>
        <a:bodyPr/>
        <a:lstStyle/>
        <a:p>
          <a:r>
            <a:rPr lang="en-US" sz="1400" dirty="0"/>
            <a:t>80% of panelists ranked these as their top two RTBs in 2014 </a:t>
          </a:r>
          <a:r>
            <a:rPr lang="en-US" sz="1400" dirty="0" err="1"/>
            <a:t>Affinova</a:t>
          </a:r>
          <a:endParaRPr lang="en-US" sz="1400" dirty="0"/>
        </a:p>
      </dgm:t>
    </dgm:pt>
    <dgm:pt modelId="{33C6BF54-5BA8-454F-B2C1-FF304C353AF8}" type="parTrans" cxnId="{20D756C7-3973-499B-AC9C-AE63A971531E}">
      <dgm:prSet/>
      <dgm:spPr/>
      <dgm:t>
        <a:bodyPr/>
        <a:lstStyle/>
        <a:p>
          <a:endParaRPr lang="en-US"/>
        </a:p>
      </dgm:t>
    </dgm:pt>
    <dgm:pt modelId="{19EC12E7-1FCF-4146-82F6-1E71AF12C037}" type="sibTrans" cxnId="{20D756C7-3973-499B-AC9C-AE63A971531E}">
      <dgm:prSet/>
      <dgm:spPr/>
      <dgm:t>
        <a:bodyPr/>
        <a:lstStyle/>
        <a:p>
          <a:endParaRPr lang="en-US"/>
        </a:p>
      </dgm:t>
    </dgm:pt>
    <dgm:pt modelId="{A42B543E-0908-493E-953B-3494EE1FFAF3}">
      <dgm:prSet phldrT="[Text]"/>
      <dgm:spPr/>
      <dgm:t>
        <a:bodyPr/>
        <a:lstStyle/>
        <a:p>
          <a:endParaRPr lang="en-US" sz="1200" dirty="0"/>
        </a:p>
      </dgm:t>
    </dgm:pt>
    <dgm:pt modelId="{8401C28F-FD6D-4E07-8FEC-A0EEB2B0016D}" type="parTrans" cxnId="{866BB6E5-C933-4D59-ADE3-2EFD4E3AEA49}">
      <dgm:prSet/>
      <dgm:spPr/>
      <dgm:t>
        <a:bodyPr/>
        <a:lstStyle/>
        <a:p>
          <a:endParaRPr lang="en-US"/>
        </a:p>
      </dgm:t>
    </dgm:pt>
    <dgm:pt modelId="{295E223C-6B41-463A-9115-DA38DD4698BF}" type="sibTrans" cxnId="{866BB6E5-C933-4D59-ADE3-2EFD4E3AEA49}">
      <dgm:prSet/>
      <dgm:spPr/>
      <dgm:t>
        <a:bodyPr/>
        <a:lstStyle/>
        <a:p>
          <a:endParaRPr lang="en-US"/>
        </a:p>
      </dgm:t>
    </dgm:pt>
    <dgm:pt modelId="{B8837B7E-721C-40C8-94CD-F4C65C11E7DF}">
      <dgm:prSet phldrT="[Text]"/>
      <dgm:spPr/>
      <dgm:t>
        <a:bodyPr/>
        <a:lstStyle/>
        <a:p>
          <a:endParaRPr lang="en-US" sz="1100" dirty="0"/>
        </a:p>
      </dgm:t>
    </dgm:pt>
    <dgm:pt modelId="{03947907-82CF-41EA-88E4-C1AAFEBCCCD3}" type="sibTrans" cxnId="{99FA45DE-FF70-4FEE-82F4-DE654CCDA0DF}">
      <dgm:prSet/>
      <dgm:spPr/>
      <dgm:t>
        <a:bodyPr/>
        <a:lstStyle/>
        <a:p>
          <a:endParaRPr lang="en-US"/>
        </a:p>
      </dgm:t>
    </dgm:pt>
    <dgm:pt modelId="{412626F7-C7F0-4C83-B5FF-D66D4A3E59D0}" type="parTrans" cxnId="{99FA45DE-FF70-4FEE-82F4-DE654CCDA0DF}">
      <dgm:prSet/>
      <dgm:spPr/>
      <dgm:t>
        <a:bodyPr/>
        <a:lstStyle/>
        <a:p>
          <a:endParaRPr lang="en-US"/>
        </a:p>
      </dgm:t>
    </dgm:pt>
    <dgm:pt modelId="{74C96B71-97FC-46A0-9013-B143F1E73E5D}">
      <dgm:prSet custT="1"/>
      <dgm:spPr/>
      <dgm:t>
        <a:bodyPr/>
        <a:lstStyle/>
        <a:p>
          <a:r>
            <a:rPr lang="en-US" sz="1600" dirty="0">
              <a:solidFill>
                <a:schemeClr val="bg1"/>
              </a:solidFill>
            </a:rPr>
            <a:t>Estimated total investment: approx. $0.9MM</a:t>
          </a:r>
          <a:r>
            <a:rPr lang="en-US" sz="1600" dirty="0">
              <a:solidFill>
                <a:srgbClr val="FF0000"/>
              </a:solidFill>
            </a:rPr>
            <a:t> </a:t>
          </a:r>
          <a:r>
            <a:rPr lang="en-US" sz="1600" dirty="0">
              <a:solidFill>
                <a:schemeClr val="bg1"/>
              </a:solidFill>
            </a:rPr>
            <a:t>to communicate a new message on RKA, reformulate 32oz. and 96oz. RTD bottles, and fortify Bursts and LC </a:t>
          </a:r>
        </a:p>
      </dgm:t>
    </dgm:pt>
    <dgm:pt modelId="{A5469933-ACC8-4199-916F-87E7994705D1}" type="parTrans" cxnId="{3455F767-3BE4-4747-AB8B-AE15512875AC}">
      <dgm:prSet/>
      <dgm:spPr/>
      <dgm:t>
        <a:bodyPr/>
        <a:lstStyle/>
        <a:p>
          <a:endParaRPr lang="en-US"/>
        </a:p>
      </dgm:t>
    </dgm:pt>
    <dgm:pt modelId="{862D3262-B064-4837-85E9-11F38E14CCB3}" type="sibTrans" cxnId="{3455F767-3BE4-4747-AB8B-AE15512875AC}">
      <dgm:prSet/>
      <dgm:spPr/>
      <dgm:t>
        <a:bodyPr/>
        <a:lstStyle/>
        <a:p>
          <a:endParaRPr lang="en-US"/>
        </a:p>
      </dgm:t>
    </dgm:pt>
    <dgm:pt modelId="{0B6F275B-BBAC-48A8-93C8-E9E362C20F71}">
      <dgm:prSet phldrT="[Text]" custT="1"/>
      <dgm:spPr/>
      <dgm:t>
        <a:bodyPr/>
        <a:lstStyle/>
        <a:p>
          <a:r>
            <a:rPr lang="en-US" sz="1400" dirty="0">
              <a:solidFill>
                <a:schemeClr val="tx1"/>
              </a:solidFill>
            </a:rPr>
            <a:t>Difficult to position brand as a better-for-you option to consumer</a:t>
          </a:r>
        </a:p>
      </dgm:t>
    </dgm:pt>
    <dgm:pt modelId="{BFB88840-09E3-4BB2-A0B7-4553BBD75F42}" type="parTrans" cxnId="{33A2CD2B-24D5-4525-AC8D-2D9A412B9A6B}">
      <dgm:prSet/>
      <dgm:spPr/>
      <dgm:t>
        <a:bodyPr/>
        <a:lstStyle/>
        <a:p>
          <a:endParaRPr lang="en-US"/>
        </a:p>
      </dgm:t>
    </dgm:pt>
    <dgm:pt modelId="{5B6BD3CC-1586-4AC6-8563-D5E3C1769906}" type="sibTrans" cxnId="{33A2CD2B-24D5-4525-AC8D-2D9A412B9A6B}">
      <dgm:prSet/>
      <dgm:spPr/>
      <dgm:t>
        <a:bodyPr/>
        <a:lstStyle/>
        <a:p>
          <a:endParaRPr lang="en-US"/>
        </a:p>
      </dgm:t>
    </dgm:pt>
    <dgm:pt modelId="{8DA008B9-C2D5-4429-BCA4-9B4C9D0585F8}" type="pres">
      <dgm:prSet presAssocID="{CFF5FDB1-3579-4590-8559-24C97056E04B}" presName="linear" presStyleCnt="0">
        <dgm:presLayoutVars>
          <dgm:animLvl val="lvl"/>
          <dgm:resizeHandles val="exact"/>
        </dgm:presLayoutVars>
      </dgm:prSet>
      <dgm:spPr/>
    </dgm:pt>
    <dgm:pt modelId="{3282D144-8FDF-4A0E-AB01-A04D451C8CF9}" type="pres">
      <dgm:prSet presAssocID="{6434B29B-BD99-4D38-BB83-D26884B82452}" presName="parentText" presStyleLbl="node1" presStyleIdx="0" presStyleCnt="5" custScaleY="41055" custLinFactNeighborX="-1314">
        <dgm:presLayoutVars>
          <dgm:chMax val="0"/>
          <dgm:bulletEnabled val="1"/>
        </dgm:presLayoutVars>
      </dgm:prSet>
      <dgm:spPr/>
    </dgm:pt>
    <dgm:pt modelId="{49AFCE1A-23EC-487A-A0E8-2305ADD7715C}" type="pres">
      <dgm:prSet presAssocID="{6434B29B-BD99-4D38-BB83-D26884B82452}" presName="childText" presStyleLbl="revTx" presStyleIdx="0" presStyleCnt="4">
        <dgm:presLayoutVars>
          <dgm:bulletEnabled val="1"/>
        </dgm:presLayoutVars>
      </dgm:prSet>
      <dgm:spPr/>
    </dgm:pt>
    <dgm:pt modelId="{DF3420DC-21E5-4E56-949E-DD5178D05A2A}" type="pres">
      <dgm:prSet presAssocID="{BC7A061B-4AF5-44EC-91D2-4E81144D47F4}" presName="parentText" presStyleLbl="node1" presStyleIdx="1" presStyleCnt="5" custScaleY="47438" custLinFactNeighborY="-18884">
        <dgm:presLayoutVars>
          <dgm:chMax val="0"/>
          <dgm:bulletEnabled val="1"/>
        </dgm:presLayoutVars>
      </dgm:prSet>
      <dgm:spPr/>
    </dgm:pt>
    <dgm:pt modelId="{45CFB2E8-1F88-4F3E-87DA-C4DE55A91960}" type="pres">
      <dgm:prSet presAssocID="{BC7A061B-4AF5-44EC-91D2-4E81144D47F4}" presName="childText" presStyleLbl="revTx" presStyleIdx="1" presStyleCnt="4" custLinFactNeighborY="-15592">
        <dgm:presLayoutVars>
          <dgm:bulletEnabled val="1"/>
        </dgm:presLayoutVars>
      </dgm:prSet>
      <dgm:spPr/>
    </dgm:pt>
    <dgm:pt modelId="{EC089A39-9567-422E-A9FD-CFDFC25212B5}" type="pres">
      <dgm:prSet presAssocID="{65FA7E52-69EC-4766-A6F4-AED2C8DA3A27}" presName="parentText" presStyleLbl="node1" presStyleIdx="2" presStyleCnt="5" custScaleY="44397" custLinFactNeighborY="-36509">
        <dgm:presLayoutVars>
          <dgm:chMax val="0"/>
          <dgm:bulletEnabled val="1"/>
        </dgm:presLayoutVars>
      </dgm:prSet>
      <dgm:spPr/>
    </dgm:pt>
    <dgm:pt modelId="{29115C23-9827-4D12-A170-C16E4086E660}" type="pres">
      <dgm:prSet presAssocID="{65FA7E52-69EC-4766-A6F4-AED2C8DA3A27}" presName="childText" presStyleLbl="revTx" presStyleIdx="2" presStyleCnt="4" custLinFactNeighborY="-32297">
        <dgm:presLayoutVars>
          <dgm:bulletEnabled val="1"/>
        </dgm:presLayoutVars>
      </dgm:prSet>
      <dgm:spPr/>
    </dgm:pt>
    <dgm:pt modelId="{0C5FB450-4AFF-41D2-93B9-11A93DBA62F8}" type="pres">
      <dgm:prSet presAssocID="{46A45646-A2ED-4E6E-9375-8B4F5AB7565A}" presName="parentText" presStyleLbl="node1" presStyleIdx="3" presStyleCnt="5" custScaleY="51045" custLinFactNeighborY="57366">
        <dgm:presLayoutVars>
          <dgm:chMax val="0"/>
          <dgm:bulletEnabled val="1"/>
        </dgm:presLayoutVars>
      </dgm:prSet>
      <dgm:spPr/>
    </dgm:pt>
    <dgm:pt modelId="{DFAFB70A-240B-466F-A873-36C78C9EB4B5}" type="pres">
      <dgm:prSet presAssocID="{46A45646-A2ED-4E6E-9375-8B4F5AB7565A}" presName="childText" presStyleLbl="revTx" presStyleIdx="3" presStyleCnt="4" custLinFactNeighborY="-52048">
        <dgm:presLayoutVars>
          <dgm:bulletEnabled val="1"/>
        </dgm:presLayoutVars>
      </dgm:prSet>
      <dgm:spPr/>
    </dgm:pt>
    <dgm:pt modelId="{3E67A5DA-CF70-40F7-9963-053C65DBFF46}" type="pres">
      <dgm:prSet presAssocID="{74C96B71-97FC-46A0-9013-B143F1E73E5D}" presName="parentText" presStyleLbl="node1" presStyleIdx="4" presStyleCnt="5" custScaleY="51045" custLinFactY="-100000" custLinFactNeighborY="-104394">
        <dgm:presLayoutVars>
          <dgm:chMax val="0"/>
          <dgm:bulletEnabled val="1"/>
        </dgm:presLayoutVars>
      </dgm:prSet>
      <dgm:spPr/>
    </dgm:pt>
  </dgm:ptLst>
  <dgm:cxnLst>
    <dgm:cxn modelId="{C8089C06-AD43-408B-82CC-27D062920EEA}" srcId="{CFF5FDB1-3579-4590-8559-24C97056E04B}" destId="{6434B29B-BD99-4D38-BB83-D26884B82452}" srcOrd="0" destOrd="0" parTransId="{75A34D9F-589B-4873-8AD7-3AF6B7754BAA}" sibTransId="{D915E665-9301-420B-A9CD-CBB9EF8E62E4}"/>
    <dgm:cxn modelId="{ACEDC921-4148-41C0-88AE-716384B46AF9}" type="presOf" srcId="{156808CA-F808-4073-BD3D-0E328CA393F4}" destId="{DFAFB70A-240B-466F-A873-36C78C9EB4B5}" srcOrd="0" destOrd="0" presId="urn:microsoft.com/office/officeart/2005/8/layout/vList2"/>
    <dgm:cxn modelId="{B442EF25-045C-44C2-9FA2-EBB285D80136}" type="presOf" srcId="{0B6F275B-BBAC-48A8-93C8-E9E362C20F71}" destId="{45CFB2E8-1F88-4F3E-87DA-C4DE55A91960}" srcOrd="0" destOrd="1" presId="urn:microsoft.com/office/officeart/2005/8/layout/vList2"/>
    <dgm:cxn modelId="{33A2CD2B-24D5-4525-AC8D-2D9A412B9A6B}" srcId="{BC7A061B-4AF5-44EC-91D2-4E81144D47F4}" destId="{0B6F275B-BBAC-48A8-93C8-E9E362C20F71}" srcOrd="1" destOrd="0" parTransId="{BFB88840-09E3-4BB2-A0B7-4553BBD75F42}" sibTransId="{5B6BD3CC-1586-4AC6-8563-D5E3C1769906}"/>
    <dgm:cxn modelId="{7D14C130-784A-4DE0-83F9-E67FA4A11F88}" type="presOf" srcId="{65FA7E52-69EC-4766-A6F4-AED2C8DA3A27}" destId="{EC089A39-9567-422E-A9FD-CFDFC25212B5}" srcOrd="0" destOrd="0" presId="urn:microsoft.com/office/officeart/2005/8/layout/vList2"/>
    <dgm:cxn modelId="{71FBF533-A481-499E-83C0-BAAF9193A6D6}" type="presOf" srcId="{BC7A061B-4AF5-44EC-91D2-4E81144D47F4}" destId="{DF3420DC-21E5-4E56-949E-DD5178D05A2A}" srcOrd="0" destOrd="0" presId="urn:microsoft.com/office/officeart/2005/8/layout/vList2"/>
    <dgm:cxn modelId="{4AD3C33B-3B25-4038-8BE7-A1E4398BC28B}" srcId="{CFF5FDB1-3579-4590-8559-24C97056E04B}" destId="{BC7A061B-4AF5-44EC-91D2-4E81144D47F4}" srcOrd="1" destOrd="0" parTransId="{582B76A4-1E10-4888-B9B5-0783D6547070}" sibTransId="{93601389-9EC2-4AC9-BC40-E45E61B363E6}"/>
    <dgm:cxn modelId="{F3AD333F-6AB6-47C8-99B2-D2716DBCAF67}" type="presOf" srcId="{A42B543E-0908-493E-953B-3494EE1FFAF3}" destId="{29115C23-9827-4D12-A170-C16E4086E660}" srcOrd="0" destOrd="1" presId="urn:microsoft.com/office/officeart/2005/8/layout/vList2"/>
    <dgm:cxn modelId="{3455F767-3BE4-4747-AB8B-AE15512875AC}" srcId="{CFF5FDB1-3579-4590-8559-24C97056E04B}" destId="{74C96B71-97FC-46A0-9013-B143F1E73E5D}" srcOrd="4" destOrd="0" parTransId="{A5469933-ACC8-4199-916F-87E7994705D1}" sibTransId="{862D3262-B064-4837-85E9-11F38E14CCB3}"/>
    <dgm:cxn modelId="{AA09414F-36A0-48A9-94F8-A8F282668DD7}" srcId="{46A45646-A2ED-4E6E-9375-8B4F5AB7565A}" destId="{156808CA-F808-4073-BD3D-0E328CA393F4}" srcOrd="0" destOrd="0" parTransId="{CF2E6CDF-E3D8-4EDE-A635-FE97160069BD}" sibTransId="{46EBA4FA-D8EA-42A7-951C-83D9BC6ACC3F}"/>
    <dgm:cxn modelId="{B1F19A74-EC76-4F00-A3E0-B368FDE2C741}" srcId="{CFF5FDB1-3579-4590-8559-24C97056E04B}" destId="{65FA7E52-69EC-4766-A6F4-AED2C8DA3A27}" srcOrd="2" destOrd="0" parTransId="{4B72D996-DE96-4E17-8215-42A609149244}" sibTransId="{94E7A362-3F50-426E-BFC9-5969657D18D9}"/>
    <dgm:cxn modelId="{38DD8876-886F-43EF-A7E4-5CC144DBD4AE}" srcId="{6434B29B-BD99-4D38-BB83-D26884B82452}" destId="{F48D1F55-4C46-4A90-9FF4-88E63CB12A34}" srcOrd="0" destOrd="0" parTransId="{7CD4726A-1923-40E2-A9B2-457AAB292999}" sibTransId="{E02EEAD0-6C1A-45DB-91F2-4F192F110B12}"/>
    <dgm:cxn modelId="{9B939A58-EB72-46D4-A499-1EC243B6F8D2}" srcId="{CFF5FDB1-3579-4590-8559-24C97056E04B}" destId="{46A45646-A2ED-4E6E-9375-8B4F5AB7565A}" srcOrd="3" destOrd="0" parTransId="{887CCB3C-82FA-44BA-82D5-FFAA6A653DBC}" sibTransId="{ACAC0760-9718-4BC7-AEB2-C545C9913A46}"/>
    <dgm:cxn modelId="{3D5B2286-14A2-4CB9-9A84-C25A86362F6E}" type="presOf" srcId="{CFF5FDB1-3579-4590-8559-24C97056E04B}" destId="{8DA008B9-C2D5-4429-BCA4-9B4C9D0585F8}" srcOrd="0" destOrd="0" presId="urn:microsoft.com/office/officeart/2005/8/layout/vList2"/>
    <dgm:cxn modelId="{D86A348F-A7F3-4896-A285-6FAD5E8C0F46}" type="presOf" srcId="{46A45646-A2ED-4E6E-9375-8B4F5AB7565A}" destId="{0C5FB450-4AFF-41D2-93B9-11A93DBA62F8}" srcOrd="0" destOrd="0" presId="urn:microsoft.com/office/officeart/2005/8/layout/vList2"/>
    <dgm:cxn modelId="{E734FEAE-DAAD-46D4-B9E9-89EC96EAFBB9}" type="presOf" srcId="{6434B29B-BD99-4D38-BB83-D26884B82452}" destId="{3282D144-8FDF-4A0E-AB01-A04D451C8CF9}" srcOrd="0" destOrd="0" presId="urn:microsoft.com/office/officeart/2005/8/layout/vList2"/>
    <dgm:cxn modelId="{20D756C7-3973-499B-AC9C-AE63A971531E}" srcId="{65FA7E52-69EC-4766-A6F4-AED2C8DA3A27}" destId="{6BA33D22-4168-4BEA-AF9B-AE03CA184582}" srcOrd="0" destOrd="0" parTransId="{33C6BF54-5BA8-454F-B2C1-FF304C353AF8}" sibTransId="{19EC12E7-1FCF-4146-82F6-1E71AF12C037}"/>
    <dgm:cxn modelId="{F7DA0FD3-6ED1-47E8-96F0-B0C497CC2450}" type="presOf" srcId="{74C96B71-97FC-46A0-9013-B143F1E73E5D}" destId="{3E67A5DA-CF70-40F7-9963-053C65DBFF46}" srcOrd="0" destOrd="0" presId="urn:microsoft.com/office/officeart/2005/8/layout/vList2"/>
    <dgm:cxn modelId="{6B7C0FD7-73A7-4298-9AB4-AE1523F6A9B2}" type="presOf" srcId="{B8837B7E-721C-40C8-94CD-F4C65C11E7DF}" destId="{49AFCE1A-23EC-487A-A0E8-2305ADD7715C}" srcOrd="0" destOrd="1" presId="urn:microsoft.com/office/officeart/2005/8/layout/vList2"/>
    <dgm:cxn modelId="{99FA45DE-FF70-4FEE-82F4-DE654CCDA0DF}" srcId="{6434B29B-BD99-4D38-BB83-D26884B82452}" destId="{B8837B7E-721C-40C8-94CD-F4C65C11E7DF}" srcOrd="1" destOrd="0" parTransId="{412626F7-C7F0-4C83-B5FF-D66D4A3E59D0}" sibTransId="{03947907-82CF-41EA-88E4-C1AAFEBCCCD3}"/>
    <dgm:cxn modelId="{45D083DE-51A5-4B1E-9343-F9AA0CE2F038}" type="presOf" srcId="{F48D1F55-4C46-4A90-9FF4-88E63CB12A34}" destId="{49AFCE1A-23EC-487A-A0E8-2305ADD7715C}" srcOrd="0" destOrd="0" presId="urn:microsoft.com/office/officeart/2005/8/layout/vList2"/>
    <dgm:cxn modelId="{2A37CFE1-F629-4ADF-A5D8-B630DD2F7023}" type="presOf" srcId="{6BA33D22-4168-4BEA-AF9B-AE03CA184582}" destId="{29115C23-9827-4D12-A170-C16E4086E660}" srcOrd="0" destOrd="0" presId="urn:microsoft.com/office/officeart/2005/8/layout/vList2"/>
    <dgm:cxn modelId="{866BB6E5-C933-4D59-ADE3-2EFD4E3AEA49}" srcId="{65FA7E52-69EC-4766-A6F4-AED2C8DA3A27}" destId="{A42B543E-0908-493E-953B-3494EE1FFAF3}" srcOrd="1" destOrd="0" parTransId="{8401C28F-FD6D-4E07-8FEC-A0EEB2B0016D}" sibTransId="{295E223C-6B41-463A-9115-DA38DD4698BF}"/>
    <dgm:cxn modelId="{AC2F60EB-3BCA-404B-B003-14B0C6EA2C7A}" type="presOf" srcId="{04C4A8E1-5785-4E40-BC2A-95FEFF763351}" destId="{45CFB2E8-1F88-4F3E-87DA-C4DE55A91960}" srcOrd="0" destOrd="0" presId="urn:microsoft.com/office/officeart/2005/8/layout/vList2"/>
    <dgm:cxn modelId="{D48A29F7-AA0E-43F0-B5D7-57C0CAF61639}" srcId="{BC7A061B-4AF5-44EC-91D2-4E81144D47F4}" destId="{04C4A8E1-5785-4E40-BC2A-95FEFF763351}" srcOrd="0" destOrd="0" parTransId="{8561105F-5100-4BBB-BCC0-4846852541C9}" sibTransId="{13668AE0-9FD2-43B9-8DA6-FE5BE2E07180}"/>
    <dgm:cxn modelId="{C860E862-2FE6-4CBB-B91F-F7DE0A63CB34}" type="presParOf" srcId="{8DA008B9-C2D5-4429-BCA4-9B4C9D0585F8}" destId="{3282D144-8FDF-4A0E-AB01-A04D451C8CF9}" srcOrd="0" destOrd="0" presId="urn:microsoft.com/office/officeart/2005/8/layout/vList2"/>
    <dgm:cxn modelId="{D6A91337-E433-45CA-915E-CCA4B0C3231F}" type="presParOf" srcId="{8DA008B9-C2D5-4429-BCA4-9B4C9D0585F8}" destId="{49AFCE1A-23EC-487A-A0E8-2305ADD7715C}" srcOrd="1" destOrd="0" presId="urn:microsoft.com/office/officeart/2005/8/layout/vList2"/>
    <dgm:cxn modelId="{A6DD2D57-CEF9-4434-B91B-C313B6310D0E}" type="presParOf" srcId="{8DA008B9-C2D5-4429-BCA4-9B4C9D0585F8}" destId="{DF3420DC-21E5-4E56-949E-DD5178D05A2A}" srcOrd="2" destOrd="0" presId="urn:microsoft.com/office/officeart/2005/8/layout/vList2"/>
    <dgm:cxn modelId="{0ECB4EA4-D026-483E-95C1-04B7627DA784}" type="presParOf" srcId="{8DA008B9-C2D5-4429-BCA4-9B4C9D0585F8}" destId="{45CFB2E8-1F88-4F3E-87DA-C4DE55A91960}" srcOrd="3" destOrd="0" presId="urn:microsoft.com/office/officeart/2005/8/layout/vList2"/>
    <dgm:cxn modelId="{CC549F1D-379A-4502-ABAE-E34CACA5DF22}" type="presParOf" srcId="{8DA008B9-C2D5-4429-BCA4-9B4C9D0585F8}" destId="{EC089A39-9567-422E-A9FD-CFDFC25212B5}" srcOrd="4" destOrd="0" presId="urn:microsoft.com/office/officeart/2005/8/layout/vList2"/>
    <dgm:cxn modelId="{9326551C-E074-4A7F-ADAE-F72B132E7FF0}" type="presParOf" srcId="{8DA008B9-C2D5-4429-BCA4-9B4C9D0585F8}" destId="{29115C23-9827-4D12-A170-C16E4086E660}" srcOrd="5" destOrd="0" presId="urn:microsoft.com/office/officeart/2005/8/layout/vList2"/>
    <dgm:cxn modelId="{84CE0341-666E-4459-AD9E-996B7D561D32}" type="presParOf" srcId="{8DA008B9-C2D5-4429-BCA4-9B4C9D0585F8}" destId="{0C5FB450-4AFF-41D2-93B9-11A93DBA62F8}" srcOrd="6" destOrd="0" presId="urn:microsoft.com/office/officeart/2005/8/layout/vList2"/>
    <dgm:cxn modelId="{ED82D17C-8F4A-47E7-9A35-3502A2DBC743}" type="presParOf" srcId="{8DA008B9-C2D5-4429-BCA4-9B4C9D0585F8}" destId="{DFAFB70A-240B-466F-A873-36C78C9EB4B5}" srcOrd="7" destOrd="0" presId="urn:microsoft.com/office/officeart/2005/8/layout/vList2"/>
    <dgm:cxn modelId="{85D25703-2494-457B-A3E7-1D7C47127816}" type="presParOf" srcId="{8DA008B9-C2D5-4429-BCA4-9B4C9D0585F8}" destId="{3E67A5DA-CF70-40F7-9963-053C65DBFF4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204636-532A-40C4-B81F-BCBC10E3871F}"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4DF6614A-6A76-45F1-B013-382A6DCBB250}">
      <dgm:prSet phldrT="[Text]" custT="1"/>
      <dgm:spPr/>
      <dgm:t>
        <a:bodyPr/>
        <a:lstStyle/>
        <a:p>
          <a:r>
            <a:rPr lang="en-US" sz="1800" dirty="0"/>
            <a:t>Friend Mom</a:t>
          </a:r>
        </a:p>
      </dgm:t>
    </dgm:pt>
    <dgm:pt modelId="{C3201E73-113C-4981-A9E1-DABD0E455B8F}" type="parTrans" cxnId="{07677BF6-9ACB-498B-B4A4-134888F9D705}">
      <dgm:prSet/>
      <dgm:spPr/>
      <dgm:t>
        <a:bodyPr/>
        <a:lstStyle/>
        <a:p>
          <a:endParaRPr lang="en-US"/>
        </a:p>
      </dgm:t>
    </dgm:pt>
    <dgm:pt modelId="{EF26CB1E-9B77-4FCC-9F0C-659202F91FD7}" type="sibTrans" cxnId="{07677BF6-9ACB-498B-B4A4-134888F9D705}">
      <dgm:prSet/>
      <dgm:spPr/>
      <dgm:t>
        <a:bodyPr/>
        <a:lstStyle/>
        <a:p>
          <a:endParaRPr lang="en-US"/>
        </a:p>
      </dgm:t>
    </dgm:pt>
    <dgm:pt modelId="{6ED619CE-A359-4000-A3F0-ED6E931B7B03}">
      <dgm:prSet phldrT="[Text]" custT="1"/>
      <dgm:spPr/>
      <dgm:t>
        <a:bodyPr/>
        <a:lstStyle/>
        <a:p>
          <a:r>
            <a:rPr lang="en-US" sz="1800" dirty="0"/>
            <a:t>Coach  Mom V1</a:t>
          </a:r>
          <a:endParaRPr lang="en-US" sz="1600" dirty="0"/>
        </a:p>
      </dgm:t>
    </dgm:pt>
    <dgm:pt modelId="{F85E7B24-ACA7-4C6E-96FA-43249A87C2EE}" type="parTrans" cxnId="{A88A3171-BA65-4DE2-844A-2E14ED0625D4}">
      <dgm:prSet/>
      <dgm:spPr/>
      <dgm:t>
        <a:bodyPr/>
        <a:lstStyle/>
        <a:p>
          <a:endParaRPr lang="en-US"/>
        </a:p>
      </dgm:t>
    </dgm:pt>
    <dgm:pt modelId="{CAE5AA87-6A09-48AC-A0FB-1BB3F3D1675F}" type="sibTrans" cxnId="{A88A3171-BA65-4DE2-844A-2E14ED0625D4}">
      <dgm:prSet/>
      <dgm:spPr/>
      <dgm:t>
        <a:bodyPr/>
        <a:lstStyle/>
        <a:p>
          <a:endParaRPr lang="en-US"/>
        </a:p>
      </dgm:t>
    </dgm:pt>
    <dgm:pt modelId="{F17CC26F-8C54-46E4-AA4D-87B53F6904CF}">
      <dgm:prSet phldrT="[Text]" custT="1"/>
      <dgm:spPr/>
      <dgm:t>
        <a:bodyPr/>
        <a:lstStyle/>
        <a:p>
          <a:r>
            <a:rPr lang="en-US" sz="1400" i="1" dirty="0">
              <a:latin typeface="Arial" pitchFamily="34" charset="0"/>
              <a:ea typeface="Times New Roman" pitchFamily="18" charset="0"/>
              <a:cs typeface="Arial" pitchFamily="34" charset="0"/>
            </a:rPr>
            <a:t>“The drinks I buy need to be appropriate for a variety of occasions,                           to pack in lunch boxes or for after school activities.” </a:t>
          </a:r>
          <a:endParaRPr lang="en-US" sz="1400" dirty="0"/>
        </a:p>
      </dgm:t>
    </dgm:pt>
    <dgm:pt modelId="{27CAE069-E4A2-4FD5-BE9E-1F103CB7EBC4}" type="parTrans" cxnId="{6E2A776A-6FC0-40A8-9103-AB5ACC1176D1}">
      <dgm:prSet/>
      <dgm:spPr/>
      <dgm:t>
        <a:bodyPr/>
        <a:lstStyle/>
        <a:p>
          <a:endParaRPr lang="en-US"/>
        </a:p>
      </dgm:t>
    </dgm:pt>
    <dgm:pt modelId="{07A952CB-7D3C-4B6F-A997-B9F608A8E440}" type="sibTrans" cxnId="{6E2A776A-6FC0-40A8-9103-AB5ACC1176D1}">
      <dgm:prSet/>
      <dgm:spPr/>
      <dgm:t>
        <a:bodyPr/>
        <a:lstStyle/>
        <a:p>
          <a:endParaRPr lang="en-US"/>
        </a:p>
      </dgm:t>
    </dgm:pt>
    <dgm:pt modelId="{5CFB8993-4633-42E6-9A1F-73BEE3C1F9FF}">
      <dgm:prSet phldrT="[Text]" custT="1"/>
      <dgm:spPr/>
      <dgm:t>
        <a:bodyPr/>
        <a:lstStyle/>
        <a:p>
          <a:r>
            <a:rPr lang="en-US" sz="1400" i="1" dirty="0">
              <a:latin typeface="Arial" pitchFamily="34" charset="0"/>
              <a:ea typeface="Times New Roman" pitchFamily="18" charset="0"/>
              <a:cs typeface="Arial" pitchFamily="34" charset="0"/>
            </a:rPr>
            <a:t>“I pretty much get what [drink] I know they’ll love. </a:t>
          </a:r>
          <a:r>
            <a:rPr lang="en-US" sz="1400" b="1" i="1" dirty="0">
              <a:latin typeface="Arial" pitchFamily="34" charset="0"/>
              <a:ea typeface="Times New Roman" pitchFamily="18" charset="0"/>
              <a:cs typeface="Arial" pitchFamily="34" charset="0"/>
            </a:rPr>
            <a:t>I look for things                                          </a:t>
          </a:r>
          <a:r>
            <a:rPr lang="en-US" sz="1400" b="1" i="1" dirty="0">
              <a:latin typeface="Arial" panose="020B0604020202020204" pitchFamily="34" charset="0"/>
              <a:cs typeface="Arial" panose="020B0604020202020204" pitchFamily="34" charset="0"/>
            </a:rPr>
            <a:t>that are ‘in the middle’ – not too bad for them</a:t>
          </a:r>
          <a:r>
            <a:rPr lang="en-US" sz="1400" dirty="0">
              <a:latin typeface="Arial" panose="020B0604020202020204" pitchFamily="34" charset="0"/>
              <a:cs typeface="Arial" panose="020B0604020202020204" pitchFamily="34" charset="0"/>
            </a:rPr>
            <a:t>.”</a:t>
          </a:r>
        </a:p>
      </dgm:t>
    </dgm:pt>
    <dgm:pt modelId="{36B1EC98-0E00-4D71-A4DE-D69DCB7D9FEA}" type="sibTrans" cxnId="{52731D01-36F5-46CB-82E7-F48DEA8F0AFB}">
      <dgm:prSet/>
      <dgm:spPr/>
      <dgm:t>
        <a:bodyPr/>
        <a:lstStyle/>
        <a:p>
          <a:endParaRPr lang="en-US"/>
        </a:p>
      </dgm:t>
    </dgm:pt>
    <dgm:pt modelId="{1EDF5E84-1D63-4C84-B797-EBECB7C7B5BB}" type="parTrans" cxnId="{52731D01-36F5-46CB-82E7-F48DEA8F0AFB}">
      <dgm:prSet/>
      <dgm:spPr/>
      <dgm:t>
        <a:bodyPr/>
        <a:lstStyle/>
        <a:p>
          <a:endParaRPr lang="en-US"/>
        </a:p>
      </dgm:t>
    </dgm:pt>
    <dgm:pt modelId="{23C4982A-10F2-407C-BFDC-12CEAFE6E10C}">
      <dgm:prSet phldrT="[Text]" custT="1"/>
      <dgm:spPr/>
      <dgm:t>
        <a:bodyPr/>
        <a:lstStyle/>
        <a:p>
          <a:r>
            <a:rPr lang="en-US" sz="1400" i="1" dirty="0">
              <a:latin typeface="Arial" pitchFamily="34" charset="0"/>
              <a:ea typeface="Times New Roman" pitchFamily="18" charset="0"/>
              <a:cs typeface="Arial" pitchFamily="34" charset="0"/>
            </a:rPr>
            <a:t>“</a:t>
          </a:r>
          <a:r>
            <a:rPr lang="en-US" sz="1400" b="1" i="1" dirty="0">
              <a:latin typeface="Arial" pitchFamily="34" charset="0"/>
              <a:ea typeface="Times New Roman" pitchFamily="18" charset="0"/>
              <a:cs typeface="Arial" pitchFamily="34" charset="0"/>
            </a:rPr>
            <a:t>I look for new flavors that my kids think are “cool”, but they                                    still need to be nutritional and contain vitamins.”</a:t>
          </a:r>
          <a:endParaRPr lang="en-US" sz="1400" b="1" dirty="0"/>
        </a:p>
      </dgm:t>
    </dgm:pt>
    <dgm:pt modelId="{3746E05E-0BDC-4238-AB41-BAFD0FCECCD8}" type="parTrans" cxnId="{B698EE5D-883C-4DAE-BB94-9E52765A7584}">
      <dgm:prSet/>
      <dgm:spPr/>
      <dgm:t>
        <a:bodyPr/>
        <a:lstStyle/>
        <a:p>
          <a:endParaRPr lang="en-US"/>
        </a:p>
      </dgm:t>
    </dgm:pt>
    <dgm:pt modelId="{91F172D7-CA38-427A-ABE7-26B6E7529BD3}" type="sibTrans" cxnId="{B698EE5D-883C-4DAE-BB94-9E52765A7584}">
      <dgm:prSet/>
      <dgm:spPr/>
      <dgm:t>
        <a:bodyPr/>
        <a:lstStyle/>
        <a:p>
          <a:endParaRPr lang="en-US"/>
        </a:p>
      </dgm:t>
    </dgm:pt>
    <dgm:pt modelId="{DB1FC29D-6CE3-4CE1-B22B-9287541BE0C3}">
      <dgm:prSet phldrT="[Text]" custT="1"/>
      <dgm:spPr/>
      <dgm:t>
        <a:bodyPr/>
        <a:lstStyle/>
        <a:p>
          <a:r>
            <a:rPr lang="en-US" sz="1400" dirty="0">
              <a:latin typeface="Arial" panose="020B0604020202020204" pitchFamily="34" charset="0"/>
              <a:cs typeface="Arial" panose="020B0604020202020204" pitchFamily="34" charset="0"/>
            </a:rPr>
            <a:t>Non-Soda beverages are one of the more permissible categories.</a:t>
          </a:r>
        </a:p>
      </dgm:t>
    </dgm:pt>
    <dgm:pt modelId="{3ED0C458-0C64-483E-87DF-1057E600CAC8}" type="parTrans" cxnId="{EE5B3165-8268-4219-B647-CBD96930EA36}">
      <dgm:prSet/>
      <dgm:spPr/>
      <dgm:t>
        <a:bodyPr/>
        <a:lstStyle/>
        <a:p>
          <a:endParaRPr lang="en-US"/>
        </a:p>
      </dgm:t>
    </dgm:pt>
    <dgm:pt modelId="{C4F46D74-ABE3-4427-A01D-32F5372FBC32}" type="sibTrans" cxnId="{EE5B3165-8268-4219-B647-CBD96930EA36}">
      <dgm:prSet/>
      <dgm:spPr/>
      <dgm:t>
        <a:bodyPr/>
        <a:lstStyle/>
        <a:p>
          <a:endParaRPr lang="en-US"/>
        </a:p>
      </dgm:t>
    </dgm:pt>
    <dgm:pt modelId="{9CD026DB-0E4A-401C-A819-85A54FCEFA66}">
      <dgm:prSet phldrT="[Text]" custT="1"/>
      <dgm:spPr/>
      <dgm:t>
        <a:bodyPr/>
        <a:lstStyle/>
        <a:p>
          <a:r>
            <a:rPr lang="en-US" sz="1400" dirty="0">
              <a:latin typeface="Arial" panose="020B0604020202020204" pitchFamily="34" charset="0"/>
              <a:cs typeface="Arial" panose="020B0604020202020204" pitchFamily="34" charset="0"/>
            </a:rPr>
            <a:t>If it’s a less acceptable choice, Mom will limit frequency of usage.</a:t>
          </a:r>
        </a:p>
      </dgm:t>
    </dgm:pt>
    <dgm:pt modelId="{C81F9822-B71B-4DD9-BD7E-9C2F61E0B748}" type="parTrans" cxnId="{5FF2B384-0CD8-4165-90E7-97BA79190510}">
      <dgm:prSet/>
      <dgm:spPr/>
      <dgm:t>
        <a:bodyPr/>
        <a:lstStyle/>
        <a:p>
          <a:endParaRPr lang="en-US"/>
        </a:p>
      </dgm:t>
    </dgm:pt>
    <dgm:pt modelId="{137B1BC9-0A5C-46EA-B82D-4F3FF3DA7A8B}" type="sibTrans" cxnId="{5FF2B384-0CD8-4165-90E7-97BA79190510}">
      <dgm:prSet/>
      <dgm:spPr/>
      <dgm:t>
        <a:bodyPr/>
        <a:lstStyle/>
        <a:p>
          <a:endParaRPr lang="en-US"/>
        </a:p>
      </dgm:t>
    </dgm:pt>
    <dgm:pt modelId="{2BD92ACE-5CA1-4DEE-B799-49385891739F}" type="pres">
      <dgm:prSet presAssocID="{A1204636-532A-40C4-B81F-BCBC10E3871F}" presName="linearFlow" presStyleCnt="0">
        <dgm:presLayoutVars>
          <dgm:dir/>
          <dgm:animLvl val="lvl"/>
          <dgm:resizeHandles val="exact"/>
        </dgm:presLayoutVars>
      </dgm:prSet>
      <dgm:spPr/>
    </dgm:pt>
    <dgm:pt modelId="{DA7F5461-86E9-4DAD-8BA1-D61DDF5292C3}" type="pres">
      <dgm:prSet presAssocID="{4DF6614A-6A76-45F1-B013-382A6DCBB250}" presName="composite" presStyleCnt="0"/>
      <dgm:spPr/>
    </dgm:pt>
    <dgm:pt modelId="{81151559-122B-4A94-9282-B6F00EEAB96E}" type="pres">
      <dgm:prSet presAssocID="{4DF6614A-6A76-45F1-B013-382A6DCBB250}" presName="parentText" presStyleLbl="alignNode1" presStyleIdx="0" presStyleCnt="2" custScaleX="110000" custScaleY="90910">
        <dgm:presLayoutVars>
          <dgm:chMax val="1"/>
          <dgm:bulletEnabled val="1"/>
        </dgm:presLayoutVars>
      </dgm:prSet>
      <dgm:spPr/>
    </dgm:pt>
    <dgm:pt modelId="{3C088AC7-CF48-47AD-8C7A-86F87A85A3C2}" type="pres">
      <dgm:prSet presAssocID="{4DF6614A-6A76-45F1-B013-382A6DCBB250}" presName="descendantText" presStyleLbl="alignAcc1" presStyleIdx="0" presStyleCnt="2" custScaleY="82233" custLinFactNeighborX="152" custLinFactNeighborY="-735">
        <dgm:presLayoutVars>
          <dgm:bulletEnabled val="1"/>
        </dgm:presLayoutVars>
      </dgm:prSet>
      <dgm:spPr/>
    </dgm:pt>
    <dgm:pt modelId="{C4C8305B-5BF2-47DF-B688-D5F21401C1A9}" type="pres">
      <dgm:prSet presAssocID="{EF26CB1E-9B77-4FCC-9F0C-659202F91FD7}" presName="sp" presStyleCnt="0"/>
      <dgm:spPr/>
    </dgm:pt>
    <dgm:pt modelId="{7F087D9E-BD8E-4734-B006-C44AA50F3504}" type="pres">
      <dgm:prSet presAssocID="{6ED619CE-A359-4000-A3F0-ED6E931B7B03}" presName="composite" presStyleCnt="0"/>
      <dgm:spPr/>
    </dgm:pt>
    <dgm:pt modelId="{1F2A2454-7A76-4945-AA92-E6FD61C0BE57}" type="pres">
      <dgm:prSet presAssocID="{6ED619CE-A359-4000-A3F0-ED6E931B7B03}" presName="parentText" presStyleLbl="alignNode1" presStyleIdx="1" presStyleCnt="2" custScaleX="110000" custScaleY="100001">
        <dgm:presLayoutVars>
          <dgm:chMax val="1"/>
          <dgm:bulletEnabled val="1"/>
        </dgm:presLayoutVars>
      </dgm:prSet>
      <dgm:spPr/>
    </dgm:pt>
    <dgm:pt modelId="{CD58ECEC-79B6-4DCF-AA74-314DCFF962AD}" type="pres">
      <dgm:prSet presAssocID="{6ED619CE-A359-4000-A3F0-ED6E931B7B03}" presName="descendantText" presStyleLbl="alignAcc1" presStyleIdx="1" presStyleCnt="2" custScaleY="94021">
        <dgm:presLayoutVars>
          <dgm:bulletEnabled val="1"/>
        </dgm:presLayoutVars>
      </dgm:prSet>
      <dgm:spPr/>
    </dgm:pt>
  </dgm:ptLst>
  <dgm:cxnLst>
    <dgm:cxn modelId="{52731D01-36F5-46CB-82E7-F48DEA8F0AFB}" srcId="{4DF6614A-6A76-45F1-B013-382A6DCBB250}" destId="{5CFB8993-4633-42E6-9A1F-73BEE3C1F9FF}" srcOrd="0" destOrd="0" parTransId="{1EDF5E84-1D63-4C84-B797-EBECB7C7B5BB}" sibTransId="{36B1EC98-0E00-4D71-A4DE-D69DCB7D9FEA}"/>
    <dgm:cxn modelId="{2C980104-AA79-455F-BE69-4B58D50C75E9}" type="presOf" srcId="{9CD026DB-0E4A-401C-A819-85A54FCEFA66}" destId="{3C088AC7-CF48-47AD-8C7A-86F87A85A3C2}" srcOrd="0" destOrd="2" presId="urn:microsoft.com/office/officeart/2005/8/layout/chevron2"/>
    <dgm:cxn modelId="{B25D7334-078B-4E2A-BEA6-A6351F56963A}" type="presOf" srcId="{A1204636-532A-40C4-B81F-BCBC10E3871F}" destId="{2BD92ACE-5CA1-4DEE-B799-49385891739F}" srcOrd="0" destOrd="0" presId="urn:microsoft.com/office/officeart/2005/8/layout/chevron2"/>
    <dgm:cxn modelId="{B698EE5D-883C-4DAE-BB94-9E52765A7584}" srcId="{6ED619CE-A359-4000-A3F0-ED6E931B7B03}" destId="{23C4982A-10F2-407C-BFDC-12CEAFE6E10C}" srcOrd="1" destOrd="0" parTransId="{3746E05E-0BDC-4238-AB41-BAFD0FCECCD8}" sibTransId="{91F172D7-CA38-427A-ABE7-26B6E7529BD3}"/>
    <dgm:cxn modelId="{EE5B3165-8268-4219-B647-CBD96930EA36}" srcId="{4DF6614A-6A76-45F1-B013-382A6DCBB250}" destId="{DB1FC29D-6CE3-4CE1-B22B-9287541BE0C3}" srcOrd="1" destOrd="0" parTransId="{3ED0C458-0C64-483E-87DF-1057E600CAC8}" sibTransId="{C4F46D74-ABE3-4427-A01D-32F5372FBC32}"/>
    <dgm:cxn modelId="{AF23FB49-9339-4442-A08A-1A680A7D9847}" type="presOf" srcId="{23C4982A-10F2-407C-BFDC-12CEAFE6E10C}" destId="{CD58ECEC-79B6-4DCF-AA74-314DCFF962AD}" srcOrd="0" destOrd="1" presId="urn:microsoft.com/office/officeart/2005/8/layout/chevron2"/>
    <dgm:cxn modelId="{6E2A776A-6FC0-40A8-9103-AB5ACC1176D1}" srcId="{6ED619CE-A359-4000-A3F0-ED6E931B7B03}" destId="{F17CC26F-8C54-46E4-AA4D-87B53F6904CF}" srcOrd="0" destOrd="0" parTransId="{27CAE069-E4A2-4FD5-BE9E-1F103CB7EBC4}" sibTransId="{07A952CB-7D3C-4B6F-A997-B9F608A8E440}"/>
    <dgm:cxn modelId="{A88A3171-BA65-4DE2-844A-2E14ED0625D4}" srcId="{A1204636-532A-40C4-B81F-BCBC10E3871F}" destId="{6ED619CE-A359-4000-A3F0-ED6E931B7B03}" srcOrd="1" destOrd="0" parTransId="{F85E7B24-ACA7-4C6E-96FA-43249A87C2EE}" sibTransId="{CAE5AA87-6A09-48AC-A0FB-1BB3F3D1675F}"/>
    <dgm:cxn modelId="{5FF2B384-0CD8-4165-90E7-97BA79190510}" srcId="{4DF6614A-6A76-45F1-B013-382A6DCBB250}" destId="{9CD026DB-0E4A-401C-A819-85A54FCEFA66}" srcOrd="2" destOrd="0" parTransId="{C81F9822-B71B-4DD9-BD7E-9C2F61E0B748}" sibTransId="{137B1BC9-0A5C-46EA-B82D-4F3FF3DA7A8B}"/>
    <dgm:cxn modelId="{24D1D796-1651-48E9-88BB-AB507ED20300}" type="presOf" srcId="{4DF6614A-6A76-45F1-B013-382A6DCBB250}" destId="{81151559-122B-4A94-9282-B6F00EEAB96E}" srcOrd="0" destOrd="0" presId="urn:microsoft.com/office/officeart/2005/8/layout/chevron2"/>
    <dgm:cxn modelId="{40589599-A906-4E00-BC56-3D9DC856F681}" type="presOf" srcId="{6ED619CE-A359-4000-A3F0-ED6E931B7B03}" destId="{1F2A2454-7A76-4945-AA92-E6FD61C0BE57}" srcOrd="0" destOrd="0" presId="urn:microsoft.com/office/officeart/2005/8/layout/chevron2"/>
    <dgm:cxn modelId="{080A19A2-BF63-4317-A231-0C55F9EFD6FC}" type="presOf" srcId="{5CFB8993-4633-42E6-9A1F-73BEE3C1F9FF}" destId="{3C088AC7-CF48-47AD-8C7A-86F87A85A3C2}" srcOrd="0" destOrd="0" presId="urn:microsoft.com/office/officeart/2005/8/layout/chevron2"/>
    <dgm:cxn modelId="{ABCD96E3-996C-4510-8410-B91ECBAA66C8}" type="presOf" srcId="{F17CC26F-8C54-46E4-AA4D-87B53F6904CF}" destId="{CD58ECEC-79B6-4DCF-AA74-314DCFF962AD}" srcOrd="0" destOrd="0" presId="urn:microsoft.com/office/officeart/2005/8/layout/chevron2"/>
    <dgm:cxn modelId="{07677BF6-9ACB-498B-B4A4-134888F9D705}" srcId="{A1204636-532A-40C4-B81F-BCBC10E3871F}" destId="{4DF6614A-6A76-45F1-B013-382A6DCBB250}" srcOrd="0" destOrd="0" parTransId="{C3201E73-113C-4981-A9E1-DABD0E455B8F}" sibTransId="{EF26CB1E-9B77-4FCC-9F0C-659202F91FD7}"/>
    <dgm:cxn modelId="{D5C621FC-AAE0-42F8-8B0C-166163701428}" type="presOf" srcId="{DB1FC29D-6CE3-4CE1-B22B-9287541BE0C3}" destId="{3C088AC7-CF48-47AD-8C7A-86F87A85A3C2}" srcOrd="0" destOrd="1" presId="urn:microsoft.com/office/officeart/2005/8/layout/chevron2"/>
    <dgm:cxn modelId="{CDA227F0-9BA7-4189-A999-2C444F22787B}" type="presParOf" srcId="{2BD92ACE-5CA1-4DEE-B799-49385891739F}" destId="{DA7F5461-86E9-4DAD-8BA1-D61DDF5292C3}" srcOrd="0" destOrd="0" presId="urn:microsoft.com/office/officeart/2005/8/layout/chevron2"/>
    <dgm:cxn modelId="{FFCC165D-83DF-487F-BBB2-1BF60D2A5583}" type="presParOf" srcId="{DA7F5461-86E9-4DAD-8BA1-D61DDF5292C3}" destId="{81151559-122B-4A94-9282-B6F00EEAB96E}" srcOrd="0" destOrd="0" presId="urn:microsoft.com/office/officeart/2005/8/layout/chevron2"/>
    <dgm:cxn modelId="{07E6238E-C007-41B5-9380-B31724095BFC}" type="presParOf" srcId="{DA7F5461-86E9-4DAD-8BA1-D61DDF5292C3}" destId="{3C088AC7-CF48-47AD-8C7A-86F87A85A3C2}" srcOrd="1" destOrd="0" presId="urn:microsoft.com/office/officeart/2005/8/layout/chevron2"/>
    <dgm:cxn modelId="{B59116C8-4B6C-4C8D-B676-ED2480409F98}" type="presParOf" srcId="{2BD92ACE-5CA1-4DEE-B799-49385891739F}" destId="{C4C8305B-5BF2-47DF-B688-D5F21401C1A9}" srcOrd="1" destOrd="0" presId="urn:microsoft.com/office/officeart/2005/8/layout/chevron2"/>
    <dgm:cxn modelId="{033F6390-34B4-44D8-BF4A-2D12405086DD}" type="presParOf" srcId="{2BD92ACE-5CA1-4DEE-B799-49385891739F}" destId="{7F087D9E-BD8E-4734-B006-C44AA50F3504}" srcOrd="2" destOrd="0" presId="urn:microsoft.com/office/officeart/2005/8/layout/chevron2"/>
    <dgm:cxn modelId="{B41DE82A-2CA1-487E-91C3-1E84FCF61DA7}" type="presParOf" srcId="{7F087D9E-BD8E-4734-B006-C44AA50F3504}" destId="{1F2A2454-7A76-4945-AA92-E6FD61C0BE57}" srcOrd="0" destOrd="0" presId="urn:microsoft.com/office/officeart/2005/8/layout/chevron2"/>
    <dgm:cxn modelId="{66A7AB24-1D54-4FB2-9EB8-1C9429213C8F}" type="presParOf" srcId="{7F087D9E-BD8E-4734-B006-C44AA50F3504}" destId="{CD58ECEC-79B6-4DCF-AA74-314DCFF962A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52BB8C-E005-471A-B138-178CD461E24B}"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CCD092BE-D0DA-4314-A321-371925A8942F}">
      <dgm:prSet phldrT="[Text]" custT="1"/>
      <dgm:spPr/>
      <dgm:t>
        <a:bodyPr/>
        <a:lstStyle/>
        <a:p>
          <a:r>
            <a:rPr lang="en-US" sz="1800" dirty="0"/>
            <a:t>Sugar </a:t>
          </a:r>
        </a:p>
        <a:p>
          <a:r>
            <a:rPr lang="en-US" sz="1800" dirty="0"/>
            <a:t>Claims</a:t>
          </a:r>
        </a:p>
      </dgm:t>
    </dgm:pt>
    <dgm:pt modelId="{FD09FEA6-6938-4798-ADB1-776910CDD8E8}" type="parTrans" cxnId="{7E2B256C-9E9B-476B-854C-9926959D5937}">
      <dgm:prSet/>
      <dgm:spPr/>
      <dgm:t>
        <a:bodyPr/>
        <a:lstStyle/>
        <a:p>
          <a:endParaRPr lang="en-US"/>
        </a:p>
      </dgm:t>
    </dgm:pt>
    <dgm:pt modelId="{C5DAF023-82B3-4B81-8AD9-CAD2AAACE690}" type="sibTrans" cxnId="{7E2B256C-9E9B-476B-854C-9926959D5937}">
      <dgm:prSet/>
      <dgm:spPr/>
      <dgm:t>
        <a:bodyPr/>
        <a:lstStyle/>
        <a:p>
          <a:endParaRPr lang="en-US"/>
        </a:p>
      </dgm:t>
    </dgm:pt>
    <dgm:pt modelId="{CCAE7753-0245-4240-A409-48BDC7B87E51}">
      <dgm:prSet phldrT="[Text]" custT="1"/>
      <dgm:spPr/>
      <dgm:t>
        <a:bodyPr/>
        <a:lstStyle/>
        <a:p>
          <a:endParaRPr lang="en-US" sz="2000" dirty="0"/>
        </a:p>
        <a:p>
          <a:r>
            <a:rPr lang="en-US" sz="2000" dirty="0"/>
            <a:t>-SSKA </a:t>
          </a:r>
          <a:r>
            <a:rPr lang="en-US" sz="1400" dirty="0"/>
            <a:t>(35% less… soda)</a:t>
          </a:r>
          <a:endParaRPr lang="en-US" sz="1800" dirty="0"/>
        </a:p>
        <a:p>
          <a:r>
            <a:rPr lang="en-US" sz="2000" dirty="0"/>
            <a:t>-Singles </a:t>
          </a:r>
          <a:r>
            <a:rPr lang="en-US" sz="1400" dirty="0"/>
            <a:t>(50% less </a:t>
          </a:r>
          <a:r>
            <a:rPr lang="en-US" sz="1400" i="1" dirty="0"/>
            <a:t>than</a:t>
          </a:r>
          <a:r>
            <a:rPr lang="en-US" sz="1400" dirty="0"/>
            <a:t> </a:t>
          </a:r>
          <a:r>
            <a:rPr lang="en-US" sz="1400" i="1" dirty="0"/>
            <a:t>regular KA)</a:t>
          </a:r>
        </a:p>
        <a:p>
          <a:r>
            <a:rPr lang="en-US" sz="2000" dirty="0"/>
            <a:t>-Bursts</a:t>
          </a:r>
          <a:r>
            <a:rPr lang="en-US" sz="1600" dirty="0"/>
            <a:t> </a:t>
          </a:r>
          <a:r>
            <a:rPr lang="en-US" sz="1400" dirty="0"/>
            <a:t>(75% less…soda)</a:t>
          </a:r>
        </a:p>
        <a:p>
          <a:r>
            <a:rPr lang="en-US" sz="2000" dirty="0"/>
            <a:t>-Wacky Waters </a:t>
          </a:r>
          <a:r>
            <a:rPr lang="en-US" sz="1400" dirty="0"/>
            <a:t>(80% less...soda) but no current claim</a:t>
          </a:r>
        </a:p>
        <a:p>
          <a:endParaRPr lang="en-US" sz="1400" dirty="0"/>
        </a:p>
      </dgm:t>
    </dgm:pt>
    <dgm:pt modelId="{30D47001-18A7-42A3-975D-797B0912E229}" type="parTrans" cxnId="{98EDE361-8B5F-4D77-8811-BD8C347512A5}">
      <dgm:prSet/>
      <dgm:spPr/>
      <dgm:t>
        <a:bodyPr/>
        <a:lstStyle/>
        <a:p>
          <a:endParaRPr lang="en-US"/>
        </a:p>
      </dgm:t>
    </dgm:pt>
    <dgm:pt modelId="{D76F5A85-0876-463D-BA26-A0E8EC8D0267}" type="sibTrans" cxnId="{98EDE361-8B5F-4D77-8811-BD8C347512A5}">
      <dgm:prSet/>
      <dgm:spPr/>
      <dgm:t>
        <a:bodyPr/>
        <a:lstStyle/>
        <a:p>
          <a:endParaRPr lang="en-US"/>
        </a:p>
      </dgm:t>
    </dgm:pt>
    <dgm:pt modelId="{E7D19A2D-E7FF-4C35-B995-3B09995435D4}">
      <dgm:prSet phldrT="[Text]" custT="1"/>
      <dgm:spPr/>
      <dgm:t>
        <a:bodyPr/>
        <a:lstStyle/>
        <a:p>
          <a:r>
            <a:rPr lang="en-US" sz="1800" dirty="0"/>
            <a:t>Vitamin C Claims</a:t>
          </a:r>
          <a:endParaRPr lang="en-US" sz="2000" dirty="0"/>
        </a:p>
      </dgm:t>
    </dgm:pt>
    <dgm:pt modelId="{EBAB1B24-1B5B-4626-A095-4E561FBA67FA}" type="parTrans" cxnId="{8CC86006-9F0F-4A91-BDB9-88666CCBB918}">
      <dgm:prSet/>
      <dgm:spPr/>
      <dgm:t>
        <a:bodyPr/>
        <a:lstStyle/>
        <a:p>
          <a:endParaRPr lang="en-US"/>
        </a:p>
      </dgm:t>
    </dgm:pt>
    <dgm:pt modelId="{03FF7A90-41A8-42E6-9111-EB1B1555481E}" type="sibTrans" cxnId="{8CC86006-9F0F-4A91-BDB9-88666CCBB918}">
      <dgm:prSet/>
      <dgm:spPr/>
      <dgm:t>
        <a:bodyPr/>
        <a:lstStyle/>
        <a:p>
          <a:endParaRPr lang="en-US"/>
        </a:p>
      </dgm:t>
    </dgm:pt>
    <dgm:pt modelId="{59DF0D39-DF2C-4426-B6F9-B2DD106BEBE2}">
      <dgm:prSet phldrT="[Text]" custT="1"/>
      <dgm:spPr/>
      <dgm:t>
        <a:bodyPr anchor="t"/>
        <a:lstStyle/>
        <a:p>
          <a:r>
            <a:rPr lang="en-US" sz="2000" dirty="0"/>
            <a:t>-Jammers </a:t>
          </a:r>
          <a:r>
            <a:rPr lang="en-US" sz="1400" dirty="0"/>
            <a:t>(100% DV except 3 SKUs: just “Vitamin C”)</a:t>
          </a:r>
        </a:p>
        <a:p>
          <a:r>
            <a:rPr lang="en-US" sz="2000" dirty="0"/>
            <a:t>-16, 32, &amp; 96oz RTD</a:t>
          </a:r>
          <a:r>
            <a:rPr lang="en-US" sz="1800" dirty="0"/>
            <a:t> </a:t>
          </a:r>
          <a:r>
            <a:rPr lang="en-US" sz="1400" dirty="0"/>
            <a:t>(100% DV)</a:t>
          </a:r>
        </a:p>
        <a:p>
          <a:r>
            <a:rPr lang="en-US" sz="2000" dirty="0"/>
            <a:t>-Powders  - </a:t>
          </a:r>
          <a:r>
            <a:rPr lang="en-US" sz="1400" dirty="0"/>
            <a:t>“Good Source” currently </a:t>
          </a:r>
        </a:p>
        <a:p>
          <a:r>
            <a:rPr lang="en-US" sz="1400" dirty="0"/>
            <a:t>(past: “Provides”, “Rich In”, “Excellent Source” depending on SKU)</a:t>
          </a:r>
          <a:endParaRPr lang="en-US" sz="2400" dirty="0"/>
        </a:p>
      </dgm:t>
    </dgm:pt>
    <dgm:pt modelId="{6F2235F0-7134-4625-8CBD-39CED2A1D90C}" type="parTrans" cxnId="{1335C670-24ED-4BA9-97AF-6BEF935CCFF7}">
      <dgm:prSet/>
      <dgm:spPr/>
      <dgm:t>
        <a:bodyPr/>
        <a:lstStyle/>
        <a:p>
          <a:endParaRPr lang="en-US"/>
        </a:p>
      </dgm:t>
    </dgm:pt>
    <dgm:pt modelId="{73780760-A1F3-45C0-86C5-0EB5490BE832}" type="sibTrans" cxnId="{1335C670-24ED-4BA9-97AF-6BEF935CCFF7}">
      <dgm:prSet/>
      <dgm:spPr/>
      <dgm:t>
        <a:bodyPr/>
        <a:lstStyle/>
        <a:p>
          <a:endParaRPr lang="en-US"/>
        </a:p>
      </dgm:t>
    </dgm:pt>
    <dgm:pt modelId="{25EB1570-4B0C-4C66-AA55-A88CD931094C}">
      <dgm:prSet phldrT="[Text]" custT="1"/>
      <dgm:spPr/>
      <dgm:t>
        <a:bodyPr anchor="t"/>
        <a:lstStyle/>
        <a:p>
          <a:r>
            <a:rPr lang="en-US" sz="2000" dirty="0"/>
            <a:t>-Easy Mix </a:t>
          </a:r>
          <a:r>
            <a:rPr lang="en-US" sz="1400" dirty="0"/>
            <a:t>(50% less…soda) ~ </a:t>
          </a:r>
          <a:r>
            <a:rPr lang="en-US" sz="1400" i="1" dirty="0"/>
            <a:t>only made in ads, not on pack</a:t>
          </a:r>
          <a:endParaRPr lang="en-US" sz="2000" i="1" dirty="0"/>
        </a:p>
      </dgm:t>
    </dgm:pt>
    <dgm:pt modelId="{DE74578E-C715-4E4E-8A02-5FF9341FB192}" type="sibTrans" cxnId="{A96D61AF-9564-427F-9968-F57F003B8E31}">
      <dgm:prSet/>
      <dgm:spPr/>
      <dgm:t>
        <a:bodyPr/>
        <a:lstStyle/>
        <a:p>
          <a:endParaRPr lang="en-US"/>
        </a:p>
      </dgm:t>
    </dgm:pt>
    <dgm:pt modelId="{D874A280-20D8-4C1A-BBC8-1DCB6694617F}" type="parTrans" cxnId="{A96D61AF-9564-427F-9968-F57F003B8E31}">
      <dgm:prSet/>
      <dgm:spPr/>
      <dgm:t>
        <a:bodyPr/>
        <a:lstStyle/>
        <a:p>
          <a:endParaRPr lang="en-US"/>
        </a:p>
      </dgm:t>
    </dgm:pt>
    <dgm:pt modelId="{9EA3AD8F-8D05-44E5-BE6B-D68C3D2FC7E3}" type="pres">
      <dgm:prSet presAssocID="{FC52BB8C-E005-471A-B138-178CD461E24B}" presName="list" presStyleCnt="0">
        <dgm:presLayoutVars>
          <dgm:dir/>
          <dgm:animLvl val="lvl"/>
        </dgm:presLayoutVars>
      </dgm:prSet>
      <dgm:spPr/>
    </dgm:pt>
    <dgm:pt modelId="{0D9349B1-0DAD-4246-A89A-CEB5A5785602}" type="pres">
      <dgm:prSet presAssocID="{CCD092BE-D0DA-4314-A321-371925A8942F}" presName="posSpace" presStyleCnt="0"/>
      <dgm:spPr/>
    </dgm:pt>
    <dgm:pt modelId="{DAFA509F-9E81-430E-A537-7242F7165B09}" type="pres">
      <dgm:prSet presAssocID="{CCD092BE-D0DA-4314-A321-371925A8942F}" presName="vertFlow" presStyleCnt="0"/>
      <dgm:spPr/>
    </dgm:pt>
    <dgm:pt modelId="{943C29D1-A35B-45B6-A414-5ECD6B3C169A}" type="pres">
      <dgm:prSet presAssocID="{CCD092BE-D0DA-4314-A321-371925A8942F}" presName="topSpace" presStyleCnt="0"/>
      <dgm:spPr/>
    </dgm:pt>
    <dgm:pt modelId="{D118387B-9DAD-40C4-9B92-5B65FA6EBD89}" type="pres">
      <dgm:prSet presAssocID="{CCD092BE-D0DA-4314-A321-371925A8942F}" presName="firstComp" presStyleCnt="0"/>
      <dgm:spPr/>
    </dgm:pt>
    <dgm:pt modelId="{B78F3BBD-FD68-4471-A78E-01638DA5BB70}" type="pres">
      <dgm:prSet presAssocID="{CCD092BE-D0DA-4314-A321-371925A8942F}" presName="firstChild" presStyleLbl="bgAccFollowNode1" presStyleIdx="0" presStyleCnt="3" custScaleY="113817"/>
      <dgm:spPr/>
    </dgm:pt>
    <dgm:pt modelId="{9C8ABA1A-46DE-4600-B29B-7A17E0070304}" type="pres">
      <dgm:prSet presAssocID="{CCD092BE-D0DA-4314-A321-371925A8942F}" presName="firstChildTx" presStyleLbl="bgAccFollowNode1" presStyleIdx="0" presStyleCnt="3">
        <dgm:presLayoutVars>
          <dgm:bulletEnabled val="1"/>
        </dgm:presLayoutVars>
      </dgm:prSet>
      <dgm:spPr/>
    </dgm:pt>
    <dgm:pt modelId="{18080C7D-5AA2-49D0-8648-966A2EEDC1E8}" type="pres">
      <dgm:prSet presAssocID="{25EB1570-4B0C-4C66-AA55-A88CD931094C}" presName="comp" presStyleCnt="0"/>
      <dgm:spPr/>
    </dgm:pt>
    <dgm:pt modelId="{68695489-65A3-448F-BEBC-1033AC783CE8}" type="pres">
      <dgm:prSet presAssocID="{25EB1570-4B0C-4C66-AA55-A88CD931094C}" presName="child" presStyleLbl="bgAccFollowNode1" presStyleIdx="1" presStyleCnt="3"/>
      <dgm:spPr/>
    </dgm:pt>
    <dgm:pt modelId="{C26C7336-FE23-4220-AD19-4031E8BE6C81}" type="pres">
      <dgm:prSet presAssocID="{25EB1570-4B0C-4C66-AA55-A88CD931094C}" presName="childTx" presStyleLbl="bgAccFollowNode1" presStyleIdx="1" presStyleCnt="3">
        <dgm:presLayoutVars>
          <dgm:bulletEnabled val="1"/>
        </dgm:presLayoutVars>
      </dgm:prSet>
      <dgm:spPr/>
    </dgm:pt>
    <dgm:pt modelId="{B71BF8C6-DB03-4B3C-BC16-29687546C8F0}" type="pres">
      <dgm:prSet presAssocID="{CCD092BE-D0DA-4314-A321-371925A8942F}" presName="negSpace" presStyleCnt="0"/>
      <dgm:spPr/>
    </dgm:pt>
    <dgm:pt modelId="{EFD00AAC-F63D-4F1C-89F3-3EA261234F73}" type="pres">
      <dgm:prSet presAssocID="{CCD092BE-D0DA-4314-A321-371925A8942F}" presName="circle" presStyleLbl="node1" presStyleIdx="0" presStyleCnt="2"/>
      <dgm:spPr/>
    </dgm:pt>
    <dgm:pt modelId="{9F23E51F-18D9-4A7C-9E8B-15117C8A802A}" type="pres">
      <dgm:prSet presAssocID="{C5DAF023-82B3-4B81-8AD9-CAD2AAACE690}" presName="transSpace" presStyleCnt="0"/>
      <dgm:spPr/>
    </dgm:pt>
    <dgm:pt modelId="{F032F304-13AA-4E02-ABEC-61BDC19AF9DC}" type="pres">
      <dgm:prSet presAssocID="{E7D19A2D-E7FF-4C35-B995-3B09995435D4}" presName="posSpace" presStyleCnt="0"/>
      <dgm:spPr/>
    </dgm:pt>
    <dgm:pt modelId="{B39FDA09-8A0D-4F31-8C1C-C1CF1F6CBE22}" type="pres">
      <dgm:prSet presAssocID="{E7D19A2D-E7FF-4C35-B995-3B09995435D4}" presName="vertFlow" presStyleCnt="0"/>
      <dgm:spPr/>
    </dgm:pt>
    <dgm:pt modelId="{45DFA70A-CA14-411C-93B1-CD1408C30CDA}" type="pres">
      <dgm:prSet presAssocID="{E7D19A2D-E7FF-4C35-B995-3B09995435D4}" presName="topSpace" presStyleCnt="0"/>
      <dgm:spPr/>
    </dgm:pt>
    <dgm:pt modelId="{701E26F0-2788-42E8-8B55-77ADAF2E469C}" type="pres">
      <dgm:prSet presAssocID="{E7D19A2D-E7FF-4C35-B995-3B09995435D4}" presName="firstComp" presStyleCnt="0"/>
      <dgm:spPr/>
    </dgm:pt>
    <dgm:pt modelId="{8C8C786E-6C36-43B0-A40E-7D610A457DFE}" type="pres">
      <dgm:prSet presAssocID="{E7D19A2D-E7FF-4C35-B995-3B09995435D4}" presName="firstChild" presStyleLbl="bgAccFollowNode1" presStyleIdx="2" presStyleCnt="3" custScaleY="209806"/>
      <dgm:spPr/>
    </dgm:pt>
    <dgm:pt modelId="{BD0CCB0D-A30F-4E51-B19F-15A2A5A2CC89}" type="pres">
      <dgm:prSet presAssocID="{E7D19A2D-E7FF-4C35-B995-3B09995435D4}" presName="firstChildTx" presStyleLbl="bgAccFollowNode1" presStyleIdx="2" presStyleCnt="3">
        <dgm:presLayoutVars>
          <dgm:bulletEnabled val="1"/>
        </dgm:presLayoutVars>
      </dgm:prSet>
      <dgm:spPr/>
    </dgm:pt>
    <dgm:pt modelId="{D95FBD26-96B6-4452-9196-BFDB8285B4CE}" type="pres">
      <dgm:prSet presAssocID="{E7D19A2D-E7FF-4C35-B995-3B09995435D4}" presName="negSpace" presStyleCnt="0"/>
      <dgm:spPr/>
    </dgm:pt>
    <dgm:pt modelId="{68EA1221-2593-450A-972D-F22A7E57D226}" type="pres">
      <dgm:prSet presAssocID="{E7D19A2D-E7FF-4C35-B995-3B09995435D4}" presName="circle" presStyleLbl="node1" presStyleIdx="1" presStyleCnt="2"/>
      <dgm:spPr/>
    </dgm:pt>
  </dgm:ptLst>
  <dgm:cxnLst>
    <dgm:cxn modelId="{8CC86006-9F0F-4A91-BDB9-88666CCBB918}" srcId="{FC52BB8C-E005-471A-B138-178CD461E24B}" destId="{E7D19A2D-E7FF-4C35-B995-3B09995435D4}" srcOrd="1" destOrd="0" parTransId="{EBAB1B24-1B5B-4626-A095-4E561FBA67FA}" sibTransId="{03FF7A90-41A8-42E6-9111-EB1B1555481E}"/>
    <dgm:cxn modelId="{4122EA11-097E-4EDE-8217-836BC684332D}" type="presOf" srcId="{CCD092BE-D0DA-4314-A321-371925A8942F}" destId="{EFD00AAC-F63D-4F1C-89F3-3EA261234F73}" srcOrd="0" destOrd="0" presId="urn:microsoft.com/office/officeart/2005/8/layout/hList9"/>
    <dgm:cxn modelId="{19BAAC18-3450-4820-BB26-3F4552640BB6}" type="presOf" srcId="{25EB1570-4B0C-4C66-AA55-A88CD931094C}" destId="{68695489-65A3-448F-BEBC-1033AC783CE8}" srcOrd="0" destOrd="0" presId="urn:microsoft.com/office/officeart/2005/8/layout/hList9"/>
    <dgm:cxn modelId="{9DCD745F-5C03-45FD-9CB3-9992E1AEDD14}" type="presOf" srcId="{59DF0D39-DF2C-4426-B6F9-B2DD106BEBE2}" destId="{8C8C786E-6C36-43B0-A40E-7D610A457DFE}" srcOrd="0" destOrd="0" presId="urn:microsoft.com/office/officeart/2005/8/layout/hList9"/>
    <dgm:cxn modelId="{98EDE361-8B5F-4D77-8811-BD8C347512A5}" srcId="{CCD092BE-D0DA-4314-A321-371925A8942F}" destId="{CCAE7753-0245-4240-A409-48BDC7B87E51}" srcOrd="0" destOrd="0" parTransId="{30D47001-18A7-42A3-975D-797B0912E229}" sibTransId="{D76F5A85-0876-463D-BA26-A0E8EC8D0267}"/>
    <dgm:cxn modelId="{2C452642-4424-4321-8CEC-3B2D70327649}" type="presOf" srcId="{59DF0D39-DF2C-4426-B6F9-B2DD106BEBE2}" destId="{BD0CCB0D-A30F-4E51-B19F-15A2A5A2CC89}" srcOrd="1" destOrd="0" presId="urn:microsoft.com/office/officeart/2005/8/layout/hList9"/>
    <dgm:cxn modelId="{A3196162-D537-4687-A2EA-BD1945E5ED89}" type="presOf" srcId="{25EB1570-4B0C-4C66-AA55-A88CD931094C}" destId="{C26C7336-FE23-4220-AD19-4031E8BE6C81}" srcOrd="1" destOrd="0" presId="urn:microsoft.com/office/officeart/2005/8/layout/hList9"/>
    <dgm:cxn modelId="{7E2B256C-9E9B-476B-854C-9926959D5937}" srcId="{FC52BB8C-E005-471A-B138-178CD461E24B}" destId="{CCD092BE-D0DA-4314-A321-371925A8942F}" srcOrd="0" destOrd="0" parTransId="{FD09FEA6-6938-4798-ADB1-776910CDD8E8}" sibTransId="{C5DAF023-82B3-4B81-8AD9-CAD2AAACE690}"/>
    <dgm:cxn modelId="{D61EA44C-A232-4C83-A168-E46296A957FF}" type="presOf" srcId="{CCAE7753-0245-4240-A409-48BDC7B87E51}" destId="{B78F3BBD-FD68-4471-A78E-01638DA5BB70}" srcOrd="0" destOrd="0" presId="urn:microsoft.com/office/officeart/2005/8/layout/hList9"/>
    <dgm:cxn modelId="{1335C670-24ED-4BA9-97AF-6BEF935CCFF7}" srcId="{E7D19A2D-E7FF-4C35-B995-3B09995435D4}" destId="{59DF0D39-DF2C-4426-B6F9-B2DD106BEBE2}" srcOrd="0" destOrd="0" parTransId="{6F2235F0-7134-4625-8CBD-39CED2A1D90C}" sibTransId="{73780760-A1F3-45C0-86C5-0EB5490BE832}"/>
    <dgm:cxn modelId="{A96D61AF-9564-427F-9968-F57F003B8E31}" srcId="{CCD092BE-D0DA-4314-A321-371925A8942F}" destId="{25EB1570-4B0C-4C66-AA55-A88CD931094C}" srcOrd="1" destOrd="0" parTransId="{D874A280-20D8-4C1A-BBC8-1DCB6694617F}" sibTransId="{DE74578E-C715-4E4E-8A02-5FF9341FB192}"/>
    <dgm:cxn modelId="{E4FBA0D4-633D-4B67-8CBD-3B4253854546}" type="presOf" srcId="{CCAE7753-0245-4240-A409-48BDC7B87E51}" destId="{9C8ABA1A-46DE-4600-B29B-7A17E0070304}" srcOrd="1" destOrd="0" presId="urn:microsoft.com/office/officeart/2005/8/layout/hList9"/>
    <dgm:cxn modelId="{558C71D7-2984-4F31-92EE-523C579D8941}" type="presOf" srcId="{FC52BB8C-E005-471A-B138-178CD461E24B}" destId="{9EA3AD8F-8D05-44E5-BE6B-D68C3D2FC7E3}" srcOrd="0" destOrd="0" presId="urn:microsoft.com/office/officeart/2005/8/layout/hList9"/>
    <dgm:cxn modelId="{4B7C64FD-863E-457F-A621-5D3C26476A61}" type="presOf" srcId="{E7D19A2D-E7FF-4C35-B995-3B09995435D4}" destId="{68EA1221-2593-450A-972D-F22A7E57D226}" srcOrd="0" destOrd="0" presId="urn:microsoft.com/office/officeart/2005/8/layout/hList9"/>
    <dgm:cxn modelId="{D86105D4-096D-4FBC-BF77-45BC353470F3}" type="presParOf" srcId="{9EA3AD8F-8D05-44E5-BE6B-D68C3D2FC7E3}" destId="{0D9349B1-0DAD-4246-A89A-CEB5A5785602}" srcOrd="0" destOrd="0" presId="urn:microsoft.com/office/officeart/2005/8/layout/hList9"/>
    <dgm:cxn modelId="{854294BB-3B07-42F2-8649-20CFD16F6584}" type="presParOf" srcId="{9EA3AD8F-8D05-44E5-BE6B-D68C3D2FC7E3}" destId="{DAFA509F-9E81-430E-A537-7242F7165B09}" srcOrd="1" destOrd="0" presId="urn:microsoft.com/office/officeart/2005/8/layout/hList9"/>
    <dgm:cxn modelId="{1C050F46-4710-4D34-BCBB-5972D91A95E3}" type="presParOf" srcId="{DAFA509F-9E81-430E-A537-7242F7165B09}" destId="{943C29D1-A35B-45B6-A414-5ECD6B3C169A}" srcOrd="0" destOrd="0" presId="urn:microsoft.com/office/officeart/2005/8/layout/hList9"/>
    <dgm:cxn modelId="{3FB52718-CA00-4C59-8701-2189B5A52FD3}" type="presParOf" srcId="{DAFA509F-9E81-430E-A537-7242F7165B09}" destId="{D118387B-9DAD-40C4-9B92-5B65FA6EBD89}" srcOrd="1" destOrd="0" presId="urn:microsoft.com/office/officeart/2005/8/layout/hList9"/>
    <dgm:cxn modelId="{488CAD8D-F514-4E70-8188-60B4CF1594CD}" type="presParOf" srcId="{D118387B-9DAD-40C4-9B92-5B65FA6EBD89}" destId="{B78F3BBD-FD68-4471-A78E-01638DA5BB70}" srcOrd="0" destOrd="0" presId="urn:microsoft.com/office/officeart/2005/8/layout/hList9"/>
    <dgm:cxn modelId="{9114158E-6379-4AC9-9343-68E35263FC46}" type="presParOf" srcId="{D118387B-9DAD-40C4-9B92-5B65FA6EBD89}" destId="{9C8ABA1A-46DE-4600-B29B-7A17E0070304}" srcOrd="1" destOrd="0" presId="urn:microsoft.com/office/officeart/2005/8/layout/hList9"/>
    <dgm:cxn modelId="{8F7E5F15-3C46-419D-A2B7-B21F6C4A255D}" type="presParOf" srcId="{DAFA509F-9E81-430E-A537-7242F7165B09}" destId="{18080C7D-5AA2-49D0-8648-966A2EEDC1E8}" srcOrd="2" destOrd="0" presId="urn:microsoft.com/office/officeart/2005/8/layout/hList9"/>
    <dgm:cxn modelId="{662CA362-7E46-4BB9-9ECF-1ABB08A17C8F}" type="presParOf" srcId="{18080C7D-5AA2-49D0-8648-966A2EEDC1E8}" destId="{68695489-65A3-448F-BEBC-1033AC783CE8}" srcOrd="0" destOrd="0" presId="urn:microsoft.com/office/officeart/2005/8/layout/hList9"/>
    <dgm:cxn modelId="{C47559C1-FB63-47E7-AD49-1156AAD6C1B4}" type="presParOf" srcId="{18080C7D-5AA2-49D0-8648-966A2EEDC1E8}" destId="{C26C7336-FE23-4220-AD19-4031E8BE6C81}" srcOrd="1" destOrd="0" presId="urn:microsoft.com/office/officeart/2005/8/layout/hList9"/>
    <dgm:cxn modelId="{BEE4F033-3580-4612-95C8-1E34F4A10B87}" type="presParOf" srcId="{9EA3AD8F-8D05-44E5-BE6B-D68C3D2FC7E3}" destId="{B71BF8C6-DB03-4B3C-BC16-29687546C8F0}" srcOrd="2" destOrd="0" presId="urn:microsoft.com/office/officeart/2005/8/layout/hList9"/>
    <dgm:cxn modelId="{F470838E-EF71-49B7-A902-7248C173B3C4}" type="presParOf" srcId="{9EA3AD8F-8D05-44E5-BE6B-D68C3D2FC7E3}" destId="{EFD00AAC-F63D-4F1C-89F3-3EA261234F73}" srcOrd="3" destOrd="0" presId="urn:microsoft.com/office/officeart/2005/8/layout/hList9"/>
    <dgm:cxn modelId="{68CD7C05-396B-4553-AFCF-3338A4C0CDC7}" type="presParOf" srcId="{9EA3AD8F-8D05-44E5-BE6B-D68C3D2FC7E3}" destId="{9F23E51F-18D9-4A7C-9E8B-15117C8A802A}" srcOrd="4" destOrd="0" presId="urn:microsoft.com/office/officeart/2005/8/layout/hList9"/>
    <dgm:cxn modelId="{8ECE9ABF-1506-4E93-BAD2-ACF877494FA8}" type="presParOf" srcId="{9EA3AD8F-8D05-44E5-BE6B-D68C3D2FC7E3}" destId="{F032F304-13AA-4E02-ABEC-61BDC19AF9DC}" srcOrd="5" destOrd="0" presId="urn:microsoft.com/office/officeart/2005/8/layout/hList9"/>
    <dgm:cxn modelId="{8F22C654-C153-4420-A50E-04869259D02B}" type="presParOf" srcId="{9EA3AD8F-8D05-44E5-BE6B-D68C3D2FC7E3}" destId="{B39FDA09-8A0D-4F31-8C1C-C1CF1F6CBE22}" srcOrd="6" destOrd="0" presId="urn:microsoft.com/office/officeart/2005/8/layout/hList9"/>
    <dgm:cxn modelId="{CD402394-C6F3-4FD6-B2C8-00A4BA8AA231}" type="presParOf" srcId="{B39FDA09-8A0D-4F31-8C1C-C1CF1F6CBE22}" destId="{45DFA70A-CA14-411C-93B1-CD1408C30CDA}" srcOrd="0" destOrd="0" presId="urn:microsoft.com/office/officeart/2005/8/layout/hList9"/>
    <dgm:cxn modelId="{7230A9C2-0F4A-4C26-BD46-C1FEC6122922}" type="presParOf" srcId="{B39FDA09-8A0D-4F31-8C1C-C1CF1F6CBE22}" destId="{701E26F0-2788-42E8-8B55-77ADAF2E469C}" srcOrd="1" destOrd="0" presId="urn:microsoft.com/office/officeart/2005/8/layout/hList9"/>
    <dgm:cxn modelId="{3C2FB449-9249-4845-A9E6-F8380DDEBB20}" type="presParOf" srcId="{701E26F0-2788-42E8-8B55-77ADAF2E469C}" destId="{8C8C786E-6C36-43B0-A40E-7D610A457DFE}" srcOrd="0" destOrd="0" presId="urn:microsoft.com/office/officeart/2005/8/layout/hList9"/>
    <dgm:cxn modelId="{E343B24E-6215-4169-9681-1C7B878682A2}" type="presParOf" srcId="{701E26F0-2788-42E8-8B55-77ADAF2E469C}" destId="{BD0CCB0D-A30F-4E51-B19F-15A2A5A2CC89}" srcOrd="1" destOrd="0" presId="urn:microsoft.com/office/officeart/2005/8/layout/hList9"/>
    <dgm:cxn modelId="{95EF0142-BD70-4BA1-B4A3-1A5E8EEBC6E1}" type="presParOf" srcId="{9EA3AD8F-8D05-44E5-BE6B-D68C3D2FC7E3}" destId="{D95FBD26-96B6-4452-9196-BFDB8285B4CE}" srcOrd="7" destOrd="0" presId="urn:microsoft.com/office/officeart/2005/8/layout/hList9"/>
    <dgm:cxn modelId="{AC8F1343-B7AB-4096-BB89-97597B29D546}" type="presParOf" srcId="{9EA3AD8F-8D05-44E5-BE6B-D68C3D2FC7E3}" destId="{68EA1221-2593-450A-972D-F22A7E57D22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F5E0E-0357-4CAC-B014-A1D1D0B896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E1BDF32-E86D-4AFD-B97A-D0EE35B421C6}">
      <dgm:prSet phldrT="[Text]" custT="1"/>
      <dgm:spPr/>
      <dgm:t>
        <a:bodyPr anchor="t"/>
        <a:lstStyle/>
        <a:p>
          <a:pPr algn="ctr"/>
          <a:endParaRPr lang="en-US" sz="800" u="sng" dirty="0"/>
        </a:p>
        <a:p>
          <a:pPr algn="ctr"/>
          <a:r>
            <a:rPr lang="en-US" sz="1600" u="sng" dirty="0"/>
            <a:t>CONTENT:</a:t>
          </a:r>
        </a:p>
        <a:p>
          <a:pPr algn="ctr"/>
          <a:r>
            <a:rPr lang="en-US" sz="1600" dirty="0"/>
            <a:t>25g vs. 3g sugar</a:t>
          </a:r>
        </a:p>
      </dgm:t>
    </dgm:pt>
    <dgm:pt modelId="{E9AA82DA-6E0A-46E3-9968-34BAD52C7AB8}" type="parTrans" cxnId="{9EAF423E-1BF7-4B08-9EAA-1E70AE772DA5}">
      <dgm:prSet/>
      <dgm:spPr/>
      <dgm:t>
        <a:bodyPr/>
        <a:lstStyle/>
        <a:p>
          <a:endParaRPr lang="en-US"/>
        </a:p>
      </dgm:t>
    </dgm:pt>
    <dgm:pt modelId="{F7C68BF6-2341-4BF8-8C56-A5639BF1C096}" type="sibTrans" cxnId="{9EAF423E-1BF7-4B08-9EAA-1E70AE772DA5}">
      <dgm:prSet/>
      <dgm:spPr/>
      <dgm:t>
        <a:bodyPr/>
        <a:lstStyle/>
        <a:p>
          <a:endParaRPr lang="en-US"/>
        </a:p>
      </dgm:t>
    </dgm:pt>
    <dgm:pt modelId="{AB13AB12-EA2E-4FAD-9B41-5F313ED529FE}">
      <dgm:prSet phldrT="[Text]" custT="1"/>
      <dgm:spPr/>
      <dgm:t>
        <a:bodyPr anchor="ctr"/>
        <a:lstStyle/>
        <a:p>
          <a:pPr algn="ctr"/>
          <a:r>
            <a:rPr lang="en-US" sz="1600" u="sng" dirty="0"/>
            <a:t>CLARITY:</a:t>
          </a:r>
        </a:p>
        <a:p>
          <a:pPr algn="ctr"/>
          <a:r>
            <a:rPr lang="en-US" sz="1400" dirty="0"/>
            <a:t>-No equity advertising at first. Educate consumer</a:t>
          </a:r>
        </a:p>
        <a:p>
          <a:pPr algn="ctr"/>
          <a:r>
            <a:rPr lang="en-US" sz="1400" dirty="0"/>
            <a:t>-Facts Up Front</a:t>
          </a:r>
        </a:p>
      </dgm:t>
    </dgm:pt>
    <dgm:pt modelId="{7D5A2DF1-7FDA-4C26-AE11-080057752304}" type="parTrans" cxnId="{0BC9DE7B-F12F-4D9E-ABF2-84CFC2192285}">
      <dgm:prSet/>
      <dgm:spPr/>
      <dgm:t>
        <a:bodyPr/>
        <a:lstStyle/>
        <a:p>
          <a:endParaRPr lang="en-US"/>
        </a:p>
      </dgm:t>
    </dgm:pt>
    <dgm:pt modelId="{98F88946-DBCC-4E0E-8C62-1E74357C2D66}" type="sibTrans" cxnId="{0BC9DE7B-F12F-4D9E-ABF2-84CFC2192285}">
      <dgm:prSet/>
      <dgm:spPr/>
      <dgm:t>
        <a:bodyPr/>
        <a:lstStyle/>
        <a:p>
          <a:endParaRPr lang="en-US"/>
        </a:p>
      </dgm:t>
    </dgm:pt>
    <dgm:pt modelId="{E22DD510-91B3-45A4-AA17-1AF2342737C3}">
      <dgm:prSet phldrT="[Text]" custT="1"/>
      <dgm:spPr/>
      <dgm:t>
        <a:bodyPr/>
        <a:lstStyle/>
        <a:p>
          <a:endParaRPr lang="en-US" sz="1600" dirty="0"/>
        </a:p>
        <a:p>
          <a:r>
            <a:rPr lang="en-US" sz="1600" u="sng" dirty="0"/>
            <a:t>CONSENSUS:</a:t>
          </a:r>
        </a:p>
        <a:p>
          <a:r>
            <a:rPr lang="en-US" sz="1600" dirty="0"/>
            <a:t>Legal &amp; NAR – </a:t>
          </a:r>
          <a:r>
            <a:rPr lang="en-US" sz="1200" dirty="0"/>
            <a:t>difficulty making umbrella sugar claim that includes RKA; better  if communication is form-specific </a:t>
          </a:r>
        </a:p>
        <a:p>
          <a:endParaRPr lang="en-US" sz="1600" dirty="0"/>
        </a:p>
      </dgm:t>
    </dgm:pt>
    <dgm:pt modelId="{06E69E7E-C3EA-4B44-8CBC-26F95E8E10E5}" type="parTrans" cxnId="{446DE689-AF71-478C-AD37-089F4DE1ED23}">
      <dgm:prSet/>
      <dgm:spPr/>
      <dgm:t>
        <a:bodyPr/>
        <a:lstStyle/>
        <a:p>
          <a:endParaRPr lang="en-US"/>
        </a:p>
      </dgm:t>
    </dgm:pt>
    <dgm:pt modelId="{D69F38FF-90E4-4DEB-90DF-079B8A85F8AD}" type="sibTrans" cxnId="{446DE689-AF71-478C-AD37-089F4DE1ED23}">
      <dgm:prSet/>
      <dgm:spPr/>
      <dgm:t>
        <a:bodyPr/>
        <a:lstStyle/>
        <a:p>
          <a:endParaRPr lang="en-US"/>
        </a:p>
      </dgm:t>
    </dgm:pt>
    <dgm:pt modelId="{F297D1C2-419F-4FD5-ACD4-D58C3F9DE994}">
      <dgm:prSet phldrT="[Text]" custT="1"/>
      <dgm:spPr/>
      <dgm:t>
        <a:bodyPr/>
        <a:lstStyle/>
        <a:p>
          <a:pPr>
            <a:spcAft>
              <a:spcPts val="50"/>
            </a:spcAft>
          </a:pPr>
          <a:r>
            <a:rPr lang="en-US" sz="1600" u="sng" dirty="0"/>
            <a:t>RISKS:</a:t>
          </a:r>
        </a:p>
        <a:p>
          <a:pPr>
            <a:spcAft>
              <a:spcPts val="50"/>
            </a:spcAft>
          </a:pPr>
          <a:r>
            <a:rPr lang="en-US" sz="1600" dirty="0"/>
            <a:t>-</a:t>
          </a:r>
          <a:r>
            <a:rPr lang="en-US" sz="1400" dirty="0"/>
            <a:t>scrutiny from CSPI</a:t>
          </a:r>
        </a:p>
        <a:p>
          <a:pPr>
            <a:spcAft>
              <a:spcPts val="50"/>
            </a:spcAft>
          </a:pPr>
          <a:endParaRPr lang="en-US" sz="600" u="sng" dirty="0"/>
        </a:p>
        <a:p>
          <a:pPr>
            <a:spcAft>
              <a:spcPts val="50"/>
            </a:spcAft>
          </a:pPr>
          <a:r>
            <a:rPr lang="en-US" sz="1600" u="sng" dirty="0"/>
            <a:t>MITIGATION:</a:t>
          </a:r>
        </a:p>
        <a:p>
          <a:pPr>
            <a:spcAft>
              <a:spcPts val="50"/>
            </a:spcAft>
          </a:pPr>
          <a:r>
            <a:rPr lang="en-US" sz="1600" dirty="0"/>
            <a:t>-</a:t>
          </a:r>
          <a:r>
            <a:rPr lang="en-US" sz="1400" dirty="0"/>
            <a:t>communication &amp; messaging</a:t>
          </a:r>
        </a:p>
      </dgm:t>
    </dgm:pt>
    <dgm:pt modelId="{531999F1-C7A6-4414-B325-A2D37BDBEE52}" type="parTrans" cxnId="{B61E8D27-F971-4777-A98A-2E2269A4DCA3}">
      <dgm:prSet/>
      <dgm:spPr/>
      <dgm:t>
        <a:bodyPr/>
        <a:lstStyle/>
        <a:p>
          <a:endParaRPr lang="en-US"/>
        </a:p>
      </dgm:t>
    </dgm:pt>
    <dgm:pt modelId="{0E8D45F4-AC07-4F9C-A8D4-3CCB2877EE5C}" type="sibTrans" cxnId="{B61E8D27-F971-4777-A98A-2E2269A4DCA3}">
      <dgm:prSet/>
      <dgm:spPr/>
      <dgm:t>
        <a:bodyPr/>
        <a:lstStyle/>
        <a:p>
          <a:endParaRPr lang="en-US"/>
        </a:p>
      </dgm:t>
    </dgm:pt>
    <dgm:pt modelId="{61B5985D-7AF6-4F88-BF23-7E1637C27FB0}">
      <dgm:prSet phldrT="[Text]" custT="1"/>
      <dgm:spPr/>
      <dgm:t>
        <a:bodyPr/>
        <a:lstStyle/>
        <a:p>
          <a:r>
            <a:rPr lang="en-US" sz="1600" u="sng" dirty="0">
              <a:solidFill>
                <a:schemeClr val="bg1"/>
              </a:solidFill>
            </a:rPr>
            <a:t>TESTING</a:t>
          </a:r>
          <a:r>
            <a:rPr lang="en-US" sz="1600" u="sng" dirty="0">
              <a:solidFill>
                <a:srgbClr val="FFFF00"/>
              </a:solidFill>
            </a:rPr>
            <a:t>:</a:t>
          </a:r>
        </a:p>
        <a:p>
          <a:r>
            <a:rPr lang="en-US" sz="1400" u="none" dirty="0"/>
            <a:t>-BASES re-stager</a:t>
          </a:r>
        </a:p>
        <a:p>
          <a:r>
            <a:rPr lang="en-US" sz="1400" u="none" dirty="0"/>
            <a:t>-Consumer taste reassurance</a:t>
          </a:r>
        </a:p>
      </dgm:t>
    </dgm:pt>
    <dgm:pt modelId="{04276F4D-3A23-479E-8BEC-4073ECAC76E3}" type="parTrans" cxnId="{4814FF88-2710-4CE2-87C4-D5B486648B18}">
      <dgm:prSet/>
      <dgm:spPr/>
      <dgm:t>
        <a:bodyPr/>
        <a:lstStyle/>
        <a:p>
          <a:endParaRPr lang="en-US"/>
        </a:p>
      </dgm:t>
    </dgm:pt>
    <dgm:pt modelId="{D60B621F-BAF9-4B4E-8BFA-1918506FE3FD}" type="sibTrans" cxnId="{4814FF88-2710-4CE2-87C4-D5B486648B18}">
      <dgm:prSet/>
      <dgm:spPr/>
      <dgm:t>
        <a:bodyPr/>
        <a:lstStyle/>
        <a:p>
          <a:endParaRPr lang="en-US"/>
        </a:p>
      </dgm:t>
    </dgm:pt>
    <dgm:pt modelId="{AB7122BB-15E2-46C1-BC67-B98130B7C71C}">
      <dgm:prSet phldrT="[Text]"/>
      <dgm:spPr/>
      <dgm:t>
        <a:bodyPr/>
        <a:lstStyle/>
        <a:p>
          <a:r>
            <a:rPr lang="en-US" b="1" u="sng" dirty="0">
              <a:solidFill>
                <a:schemeClr val="bg1"/>
              </a:solidFill>
            </a:rPr>
            <a:t>Total Est. Cost</a:t>
          </a:r>
          <a:r>
            <a:rPr lang="en-US" b="1" u="sng" dirty="0">
              <a:solidFill>
                <a:srgbClr val="FFFF00"/>
              </a:solidFill>
            </a:rPr>
            <a:t>:</a:t>
          </a:r>
        </a:p>
        <a:p>
          <a:r>
            <a:rPr lang="en-US" u="none" dirty="0"/>
            <a:t>-Packaging &amp; Consumer testing</a:t>
          </a:r>
        </a:p>
        <a:p>
          <a:r>
            <a:rPr lang="en-US" u="none" dirty="0"/>
            <a:t>=</a:t>
          </a:r>
        </a:p>
        <a:p>
          <a:r>
            <a:rPr lang="en-US" u="sng" dirty="0"/>
            <a:t>$</a:t>
          </a:r>
          <a:r>
            <a:rPr lang="en-US" b="1" i="1" u="sng" dirty="0"/>
            <a:t>267,000</a:t>
          </a:r>
        </a:p>
      </dgm:t>
    </dgm:pt>
    <dgm:pt modelId="{B2738512-C859-4300-AE4F-AC0ED7B57AE3}" type="parTrans" cxnId="{3AFC1AB0-3D10-46D8-B905-82C9D178D2B7}">
      <dgm:prSet/>
      <dgm:spPr/>
      <dgm:t>
        <a:bodyPr/>
        <a:lstStyle/>
        <a:p>
          <a:endParaRPr lang="en-US"/>
        </a:p>
      </dgm:t>
    </dgm:pt>
    <dgm:pt modelId="{163BEC5F-3BA0-4DFF-8656-BBDB6314EF19}" type="sibTrans" cxnId="{3AFC1AB0-3D10-46D8-B905-82C9D178D2B7}">
      <dgm:prSet/>
      <dgm:spPr/>
      <dgm:t>
        <a:bodyPr/>
        <a:lstStyle/>
        <a:p>
          <a:endParaRPr lang="en-US"/>
        </a:p>
      </dgm:t>
    </dgm:pt>
    <dgm:pt modelId="{A2DBA882-AB24-4430-9A1D-2671D1209AEE}" type="pres">
      <dgm:prSet presAssocID="{D2EF5E0E-0357-4CAC-B014-A1D1D0B89656}" presName="diagram" presStyleCnt="0">
        <dgm:presLayoutVars>
          <dgm:dir/>
          <dgm:resizeHandles val="exact"/>
        </dgm:presLayoutVars>
      </dgm:prSet>
      <dgm:spPr/>
    </dgm:pt>
    <dgm:pt modelId="{2801A389-57F8-4A2F-96F0-CED774A47442}" type="pres">
      <dgm:prSet presAssocID="{BE1BDF32-E86D-4AFD-B97A-D0EE35B421C6}" presName="node" presStyleLbl="node1" presStyleIdx="0" presStyleCnt="6">
        <dgm:presLayoutVars>
          <dgm:bulletEnabled val="1"/>
        </dgm:presLayoutVars>
      </dgm:prSet>
      <dgm:spPr/>
    </dgm:pt>
    <dgm:pt modelId="{1CFDA1D7-16E4-494F-8F8B-9294A6BE117A}" type="pres">
      <dgm:prSet presAssocID="{F7C68BF6-2341-4BF8-8C56-A5639BF1C096}" presName="sibTrans" presStyleCnt="0"/>
      <dgm:spPr/>
    </dgm:pt>
    <dgm:pt modelId="{9742EDF1-E327-46A2-99B8-49D9A85C304B}" type="pres">
      <dgm:prSet presAssocID="{AB13AB12-EA2E-4FAD-9B41-5F313ED529FE}" presName="node" presStyleLbl="node1" presStyleIdx="1" presStyleCnt="6">
        <dgm:presLayoutVars>
          <dgm:bulletEnabled val="1"/>
        </dgm:presLayoutVars>
      </dgm:prSet>
      <dgm:spPr/>
    </dgm:pt>
    <dgm:pt modelId="{F41DBDAF-7077-4693-871E-F241C41B7185}" type="pres">
      <dgm:prSet presAssocID="{98F88946-DBCC-4E0E-8C62-1E74357C2D66}" presName="sibTrans" presStyleCnt="0"/>
      <dgm:spPr/>
    </dgm:pt>
    <dgm:pt modelId="{2C52CB23-B191-458B-929E-E98D282FAF9F}" type="pres">
      <dgm:prSet presAssocID="{E22DD510-91B3-45A4-AA17-1AF2342737C3}" presName="node" presStyleLbl="node1" presStyleIdx="2" presStyleCnt="6">
        <dgm:presLayoutVars>
          <dgm:bulletEnabled val="1"/>
        </dgm:presLayoutVars>
      </dgm:prSet>
      <dgm:spPr/>
    </dgm:pt>
    <dgm:pt modelId="{E85C7F49-EE55-48F9-9D5A-B84BD00E246E}" type="pres">
      <dgm:prSet presAssocID="{D69F38FF-90E4-4DEB-90DF-079B8A85F8AD}" presName="sibTrans" presStyleCnt="0"/>
      <dgm:spPr/>
    </dgm:pt>
    <dgm:pt modelId="{DE1F6CD9-242E-4B80-96BA-570DEB979D0F}" type="pres">
      <dgm:prSet presAssocID="{F297D1C2-419F-4FD5-ACD4-D58C3F9DE994}" presName="node" presStyleLbl="node1" presStyleIdx="3" presStyleCnt="6" custLinFactNeighborX="-55000" custLinFactNeighborY="3120">
        <dgm:presLayoutVars>
          <dgm:bulletEnabled val="1"/>
        </dgm:presLayoutVars>
      </dgm:prSet>
      <dgm:spPr/>
    </dgm:pt>
    <dgm:pt modelId="{2788BC74-94CB-475F-BA6D-1FE264E3C06C}" type="pres">
      <dgm:prSet presAssocID="{0E8D45F4-AC07-4F9C-A8D4-3CCB2877EE5C}" presName="sibTrans" presStyleCnt="0"/>
      <dgm:spPr/>
    </dgm:pt>
    <dgm:pt modelId="{CAEBFCD3-E878-476E-880B-C8FACC577408}" type="pres">
      <dgm:prSet presAssocID="{61B5985D-7AF6-4F88-BF23-7E1637C27FB0}" presName="node" presStyleLbl="node1" presStyleIdx="4" presStyleCnt="6" custLinFactNeighborX="1507" custLinFactNeighborY="3120">
        <dgm:presLayoutVars>
          <dgm:bulletEnabled val="1"/>
        </dgm:presLayoutVars>
      </dgm:prSet>
      <dgm:spPr/>
    </dgm:pt>
    <dgm:pt modelId="{598FD427-C403-4997-8B75-1D8CD821D275}" type="pres">
      <dgm:prSet presAssocID="{D60B621F-BAF9-4B4E-8BFA-1918506FE3FD}" presName="sibTrans" presStyleCnt="0"/>
      <dgm:spPr/>
    </dgm:pt>
    <dgm:pt modelId="{8A6D651C-0D32-49EF-8642-AA4DDF5D5ABD}" type="pres">
      <dgm:prSet presAssocID="{AB7122BB-15E2-46C1-BC67-B98130B7C71C}" presName="node" presStyleLbl="node1" presStyleIdx="5" presStyleCnt="6" custLinFactNeighborX="0" custLinFactNeighborY="3120">
        <dgm:presLayoutVars>
          <dgm:bulletEnabled val="1"/>
        </dgm:presLayoutVars>
      </dgm:prSet>
      <dgm:spPr/>
    </dgm:pt>
  </dgm:ptLst>
  <dgm:cxnLst>
    <dgm:cxn modelId="{B61E8D27-F971-4777-A98A-2E2269A4DCA3}" srcId="{D2EF5E0E-0357-4CAC-B014-A1D1D0B89656}" destId="{F297D1C2-419F-4FD5-ACD4-D58C3F9DE994}" srcOrd="3" destOrd="0" parTransId="{531999F1-C7A6-4414-B325-A2D37BDBEE52}" sibTransId="{0E8D45F4-AC07-4F9C-A8D4-3CCB2877EE5C}"/>
    <dgm:cxn modelId="{32CFF228-E218-4B51-86A7-0C2BC1375F80}" type="presOf" srcId="{BE1BDF32-E86D-4AFD-B97A-D0EE35B421C6}" destId="{2801A389-57F8-4A2F-96F0-CED774A47442}" srcOrd="0" destOrd="0" presId="urn:microsoft.com/office/officeart/2005/8/layout/default"/>
    <dgm:cxn modelId="{BECC1331-DFF8-4251-B55A-0291B46D574B}" type="presOf" srcId="{F297D1C2-419F-4FD5-ACD4-D58C3F9DE994}" destId="{DE1F6CD9-242E-4B80-96BA-570DEB979D0F}" srcOrd="0" destOrd="0" presId="urn:microsoft.com/office/officeart/2005/8/layout/default"/>
    <dgm:cxn modelId="{9EAF423E-1BF7-4B08-9EAA-1E70AE772DA5}" srcId="{D2EF5E0E-0357-4CAC-B014-A1D1D0B89656}" destId="{BE1BDF32-E86D-4AFD-B97A-D0EE35B421C6}" srcOrd="0" destOrd="0" parTransId="{E9AA82DA-6E0A-46E3-9968-34BAD52C7AB8}" sibTransId="{F7C68BF6-2341-4BF8-8C56-A5639BF1C096}"/>
    <dgm:cxn modelId="{11ACD563-F184-4BCE-A787-70FAE898EDAC}" type="presOf" srcId="{E22DD510-91B3-45A4-AA17-1AF2342737C3}" destId="{2C52CB23-B191-458B-929E-E98D282FAF9F}" srcOrd="0" destOrd="0" presId="urn:microsoft.com/office/officeart/2005/8/layout/default"/>
    <dgm:cxn modelId="{35B56768-82DD-45B1-9423-ABC31B5D13AE}" type="presOf" srcId="{61B5985D-7AF6-4F88-BF23-7E1637C27FB0}" destId="{CAEBFCD3-E878-476E-880B-C8FACC577408}" srcOrd="0" destOrd="0" presId="urn:microsoft.com/office/officeart/2005/8/layout/default"/>
    <dgm:cxn modelId="{726D487B-3E41-4278-9602-E5372C0C2B67}" type="presOf" srcId="{AB7122BB-15E2-46C1-BC67-B98130B7C71C}" destId="{8A6D651C-0D32-49EF-8642-AA4DDF5D5ABD}" srcOrd="0" destOrd="0" presId="urn:microsoft.com/office/officeart/2005/8/layout/default"/>
    <dgm:cxn modelId="{0BC9DE7B-F12F-4D9E-ABF2-84CFC2192285}" srcId="{D2EF5E0E-0357-4CAC-B014-A1D1D0B89656}" destId="{AB13AB12-EA2E-4FAD-9B41-5F313ED529FE}" srcOrd="1" destOrd="0" parTransId="{7D5A2DF1-7FDA-4C26-AE11-080057752304}" sibTransId="{98F88946-DBCC-4E0E-8C62-1E74357C2D66}"/>
    <dgm:cxn modelId="{070EA184-EC16-4157-8874-23F22BB1DBEA}" type="presOf" srcId="{D2EF5E0E-0357-4CAC-B014-A1D1D0B89656}" destId="{A2DBA882-AB24-4430-9A1D-2671D1209AEE}" srcOrd="0" destOrd="0" presId="urn:microsoft.com/office/officeart/2005/8/layout/default"/>
    <dgm:cxn modelId="{4814FF88-2710-4CE2-87C4-D5B486648B18}" srcId="{D2EF5E0E-0357-4CAC-B014-A1D1D0B89656}" destId="{61B5985D-7AF6-4F88-BF23-7E1637C27FB0}" srcOrd="4" destOrd="0" parTransId="{04276F4D-3A23-479E-8BEC-4073ECAC76E3}" sibTransId="{D60B621F-BAF9-4B4E-8BFA-1918506FE3FD}"/>
    <dgm:cxn modelId="{446DE689-AF71-478C-AD37-089F4DE1ED23}" srcId="{D2EF5E0E-0357-4CAC-B014-A1D1D0B89656}" destId="{E22DD510-91B3-45A4-AA17-1AF2342737C3}" srcOrd="2" destOrd="0" parTransId="{06E69E7E-C3EA-4B44-8CBC-26F95E8E10E5}" sibTransId="{D69F38FF-90E4-4DEB-90DF-079B8A85F8AD}"/>
    <dgm:cxn modelId="{3AFC1AB0-3D10-46D8-B905-82C9D178D2B7}" srcId="{D2EF5E0E-0357-4CAC-B014-A1D1D0B89656}" destId="{AB7122BB-15E2-46C1-BC67-B98130B7C71C}" srcOrd="5" destOrd="0" parTransId="{B2738512-C859-4300-AE4F-AC0ED7B57AE3}" sibTransId="{163BEC5F-3BA0-4DFF-8656-BBDB6314EF19}"/>
    <dgm:cxn modelId="{3B029FE1-E0E4-4178-B302-2EA9C72D5299}" type="presOf" srcId="{AB13AB12-EA2E-4FAD-9B41-5F313ED529FE}" destId="{9742EDF1-E327-46A2-99B8-49D9A85C304B}" srcOrd="0" destOrd="0" presId="urn:microsoft.com/office/officeart/2005/8/layout/default"/>
    <dgm:cxn modelId="{82DD4E85-EE07-475C-84BD-A47DAA4406D8}" type="presParOf" srcId="{A2DBA882-AB24-4430-9A1D-2671D1209AEE}" destId="{2801A389-57F8-4A2F-96F0-CED774A47442}" srcOrd="0" destOrd="0" presId="urn:microsoft.com/office/officeart/2005/8/layout/default"/>
    <dgm:cxn modelId="{C27AC5D7-BD58-4C86-8870-7EB9D1E7D42A}" type="presParOf" srcId="{A2DBA882-AB24-4430-9A1D-2671D1209AEE}" destId="{1CFDA1D7-16E4-494F-8F8B-9294A6BE117A}" srcOrd="1" destOrd="0" presId="urn:microsoft.com/office/officeart/2005/8/layout/default"/>
    <dgm:cxn modelId="{008EF41D-2136-4CEC-849E-CADDF54517BB}" type="presParOf" srcId="{A2DBA882-AB24-4430-9A1D-2671D1209AEE}" destId="{9742EDF1-E327-46A2-99B8-49D9A85C304B}" srcOrd="2" destOrd="0" presId="urn:microsoft.com/office/officeart/2005/8/layout/default"/>
    <dgm:cxn modelId="{9D22D9E0-76A0-4104-90A4-888EB93D3415}" type="presParOf" srcId="{A2DBA882-AB24-4430-9A1D-2671D1209AEE}" destId="{F41DBDAF-7077-4693-871E-F241C41B7185}" srcOrd="3" destOrd="0" presId="urn:microsoft.com/office/officeart/2005/8/layout/default"/>
    <dgm:cxn modelId="{43A0F488-F272-42BE-ADCA-345558EF4C38}" type="presParOf" srcId="{A2DBA882-AB24-4430-9A1D-2671D1209AEE}" destId="{2C52CB23-B191-458B-929E-E98D282FAF9F}" srcOrd="4" destOrd="0" presId="urn:microsoft.com/office/officeart/2005/8/layout/default"/>
    <dgm:cxn modelId="{8653A9F9-5509-45BF-BBDB-F6BF0D8ED857}" type="presParOf" srcId="{A2DBA882-AB24-4430-9A1D-2671D1209AEE}" destId="{E85C7F49-EE55-48F9-9D5A-B84BD00E246E}" srcOrd="5" destOrd="0" presId="urn:microsoft.com/office/officeart/2005/8/layout/default"/>
    <dgm:cxn modelId="{18EAC5F4-882E-412A-816E-F6841E3E1C1F}" type="presParOf" srcId="{A2DBA882-AB24-4430-9A1D-2671D1209AEE}" destId="{DE1F6CD9-242E-4B80-96BA-570DEB979D0F}" srcOrd="6" destOrd="0" presId="urn:microsoft.com/office/officeart/2005/8/layout/default"/>
    <dgm:cxn modelId="{D8527518-7E61-4A43-81A8-8A48C865CD6C}" type="presParOf" srcId="{A2DBA882-AB24-4430-9A1D-2671D1209AEE}" destId="{2788BC74-94CB-475F-BA6D-1FE264E3C06C}" srcOrd="7" destOrd="0" presId="urn:microsoft.com/office/officeart/2005/8/layout/default"/>
    <dgm:cxn modelId="{30115D06-92A2-47D7-8512-FE10A96E7A0C}" type="presParOf" srcId="{A2DBA882-AB24-4430-9A1D-2671D1209AEE}" destId="{CAEBFCD3-E878-476E-880B-C8FACC577408}" srcOrd="8" destOrd="0" presId="urn:microsoft.com/office/officeart/2005/8/layout/default"/>
    <dgm:cxn modelId="{F762B96D-8871-4691-B887-772CBB27258C}" type="presParOf" srcId="{A2DBA882-AB24-4430-9A1D-2671D1209AEE}" destId="{598FD427-C403-4997-8B75-1D8CD821D275}" srcOrd="9" destOrd="0" presId="urn:microsoft.com/office/officeart/2005/8/layout/default"/>
    <dgm:cxn modelId="{42B95688-7F40-42B8-8484-00C08F3FDC58}" type="presParOf" srcId="{A2DBA882-AB24-4430-9A1D-2671D1209AEE}" destId="{8A6D651C-0D32-49EF-8642-AA4DDF5D5AB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828B40-89B1-486F-B16B-7F9A7F616961}" type="doc">
      <dgm:prSet loTypeId="urn:microsoft.com/office/officeart/2009/3/layout/StepUpProcess" loCatId="process" qsTypeId="urn:microsoft.com/office/officeart/2005/8/quickstyle/3d2" qsCatId="3D" csTypeId="urn:microsoft.com/office/officeart/2005/8/colors/accent1_2" csCatId="accent1" phldr="1"/>
      <dgm:spPr/>
      <dgm:t>
        <a:bodyPr/>
        <a:lstStyle/>
        <a:p>
          <a:endParaRPr lang="en-US"/>
        </a:p>
      </dgm:t>
    </dgm:pt>
    <dgm:pt modelId="{7925B2B5-4B51-4CFF-8C81-889C414983D2}">
      <dgm:prSet phldrT="[Text]" custT="1"/>
      <dgm:spPr/>
      <dgm:t>
        <a:bodyPr/>
        <a:lstStyle/>
        <a:p>
          <a:r>
            <a:rPr lang="en-US" sz="1400" u="none" dirty="0"/>
            <a:t>-RKA follow-ups</a:t>
          </a:r>
        </a:p>
        <a:p>
          <a:r>
            <a:rPr lang="en-US" sz="1400" u="none" dirty="0"/>
            <a:t>-RTD (wait for Jammers final formula and July HUT results)</a:t>
          </a:r>
        </a:p>
        <a:p>
          <a:r>
            <a:rPr lang="en-US" sz="1400" u="none" dirty="0"/>
            <a:t>-LC &amp; Bursts Vitamin C trials</a:t>
          </a:r>
        </a:p>
      </dgm:t>
    </dgm:pt>
    <dgm:pt modelId="{781072C9-2BEC-4E64-85C8-7F35E9FCAF82}" type="parTrans" cxnId="{63AAAAF0-9F17-4835-A5E9-FB67FB44E7DF}">
      <dgm:prSet/>
      <dgm:spPr/>
      <dgm:t>
        <a:bodyPr/>
        <a:lstStyle/>
        <a:p>
          <a:endParaRPr lang="en-US" sz="1100"/>
        </a:p>
      </dgm:t>
    </dgm:pt>
    <dgm:pt modelId="{EB334686-76D8-41A0-A07A-99508156B91E}" type="sibTrans" cxnId="{63AAAAF0-9F17-4835-A5E9-FB67FB44E7DF}">
      <dgm:prSet/>
      <dgm:spPr/>
      <dgm:t>
        <a:bodyPr/>
        <a:lstStyle/>
        <a:p>
          <a:endParaRPr lang="en-US" sz="1100"/>
        </a:p>
      </dgm:t>
    </dgm:pt>
    <dgm:pt modelId="{59E43B17-E2ED-406B-890A-79B941E3CB04}">
      <dgm:prSet phldrT="[Text]" custT="1"/>
      <dgm:spPr/>
      <dgm:t>
        <a:bodyPr/>
        <a:lstStyle/>
        <a:p>
          <a:r>
            <a:rPr lang="en-US" sz="1600" dirty="0"/>
            <a:t>-HUT for RKA with packaging</a:t>
          </a:r>
        </a:p>
        <a:p>
          <a:r>
            <a:rPr lang="en-US" sz="1600" dirty="0"/>
            <a:t>-internal Triangle and if needed, CLT on all others</a:t>
          </a:r>
        </a:p>
      </dgm:t>
    </dgm:pt>
    <dgm:pt modelId="{54B33EC0-554B-47CB-870F-D92F2B57E2DE}" type="parTrans" cxnId="{A4452D2A-5921-4475-A0FF-AFA71CA6F597}">
      <dgm:prSet/>
      <dgm:spPr/>
      <dgm:t>
        <a:bodyPr/>
        <a:lstStyle/>
        <a:p>
          <a:endParaRPr lang="en-US" sz="1100"/>
        </a:p>
      </dgm:t>
    </dgm:pt>
    <dgm:pt modelId="{16903F27-5822-43DA-866B-7788265892C6}" type="sibTrans" cxnId="{A4452D2A-5921-4475-A0FF-AFA71CA6F597}">
      <dgm:prSet/>
      <dgm:spPr/>
      <dgm:t>
        <a:bodyPr/>
        <a:lstStyle/>
        <a:p>
          <a:endParaRPr lang="en-US" sz="1100"/>
        </a:p>
      </dgm:t>
    </dgm:pt>
    <dgm:pt modelId="{0AC77B45-9631-4473-A09E-5992719DBFA5}">
      <dgm:prSet phldrT="[Text]" custT="1"/>
      <dgm:spPr/>
      <dgm:t>
        <a:bodyPr/>
        <a:lstStyle/>
        <a:p>
          <a:r>
            <a:rPr lang="en-US" sz="1600" dirty="0"/>
            <a:t>-agency talks</a:t>
          </a:r>
        </a:p>
        <a:p>
          <a:r>
            <a:rPr lang="en-US" sz="1600" dirty="0"/>
            <a:t>-content for adv. Jammers, 32oz. &amp; 96oz. to kids</a:t>
          </a:r>
        </a:p>
        <a:p>
          <a:r>
            <a:rPr lang="en-US" sz="1600" dirty="0"/>
            <a:t>-RKA communication to re-educate consumer</a:t>
          </a:r>
        </a:p>
        <a:p>
          <a:r>
            <a:rPr lang="en-US" sz="1600" dirty="0"/>
            <a:t>-shippers, Catalina trailer messages, digital (Hey KA Man campaign), website</a:t>
          </a:r>
        </a:p>
      </dgm:t>
    </dgm:pt>
    <dgm:pt modelId="{7AF48AD2-39C0-4DCB-8BAF-5E851B24F962}" type="parTrans" cxnId="{C4A46756-275E-4A14-AE5B-97EC51A74B60}">
      <dgm:prSet/>
      <dgm:spPr/>
      <dgm:t>
        <a:bodyPr/>
        <a:lstStyle/>
        <a:p>
          <a:endParaRPr lang="en-US" sz="1100"/>
        </a:p>
      </dgm:t>
    </dgm:pt>
    <dgm:pt modelId="{5580E403-49A8-4BE1-A586-40232C454180}" type="sibTrans" cxnId="{C4A46756-275E-4A14-AE5B-97EC51A74B60}">
      <dgm:prSet/>
      <dgm:spPr/>
      <dgm:t>
        <a:bodyPr/>
        <a:lstStyle/>
        <a:p>
          <a:endParaRPr lang="en-US" sz="1100"/>
        </a:p>
      </dgm:t>
    </dgm:pt>
    <dgm:pt modelId="{A39080C5-A992-4A03-948E-F6425FBA8749}" type="pres">
      <dgm:prSet presAssocID="{91828B40-89B1-486F-B16B-7F9A7F616961}" presName="rootnode" presStyleCnt="0">
        <dgm:presLayoutVars>
          <dgm:chMax/>
          <dgm:chPref/>
          <dgm:dir/>
          <dgm:animLvl val="lvl"/>
        </dgm:presLayoutVars>
      </dgm:prSet>
      <dgm:spPr/>
    </dgm:pt>
    <dgm:pt modelId="{116CA75D-C6D0-4BEB-A680-7744C332E3F7}" type="pres">
      <dgm:prSet presAssocID="{7925B2B5-4B51-4CFF-8C81-889C414983D2}" presName="composite" presStyleCnt="0"/>
      <dgm:spPr/>
    </dgm:pt>
    <dgm:pt modelId="{0897A88D-D641-4C46-916F-9A62F985D904}" type="pres">
      <dgm:prSet presAssocID="{7925B2B5-4B51-4CFF-8C81-889C414983D2}" presName="LShape" presStyleLbl="alignNode1" presStyleIdx="0" presStyleCnt="5" custScaleX="58952" custScaleY="71644" custLinFactNeighborX="5996" custLinFactNeighborY="25144"/>
      <dgm:spPr/>
    </dgm:pt>
    <dgm:pt modelId="{7056EEA5-DC1B-400B-A001-A1BF3F18B9B9}" type="pres">
      <dgm:prSet presAssocID="{7925B2B5-4B51-4CFF-8C81-889C414983D2}" presName="ParentText" presStyleLbl="revTx" presStyleIdx="0" presStyleCnt="3" custScaleX="62179" custScaleY="51495" custLinFactNeighborX="9216" custLinFactNeighborY="2542">
        <dgm:presLayoutVars>
          <dgm:chMax val="0"/>
          <dgm:chPref val="0"/>
          <dgm:bulletEnabled val="1"/>
        </dgm:presLayoutVars>
      </dgm:prSet>
      <dgm:spPr/>
    </dgm:pt>
    <dgm:pt modelId="{CDF8A992-5DE7-4793-BBF0-D2D685AD90D6}" type="pres">
      <dgm:prSet presAssocID="{7925B2B5-4B51-4CFF-8C81-889C414983D2}" presName="Triangle" presStyleLbl="alignNode1" presStyleIdx="1" presStyleCnt="5" custScaleX="78953" custScaleY="63978" custLinFactY="100000" custLinFactNeighborX="-79083" custLinFactNeighborY="100523"/>
      <dgm:spPr/>
    </dgm:pt>
    <dgm:pt modelId="{0D19A336-A4C7-4D11-83FE-DA91223313EB}" type="pres">
      <dgm:prSet presAssocID="{EB334686-76D8-41A0-A07A-99508156B91E}" presName="sibTrans" presStyleCnt="0"/>
      <dgm:spPr/>
    </dgm:pt>
    <dgm:pt modelId="{D9DEE897-1F11-4BE8-AF45-6BDD0910C0B8}" type="pres">
      <dgm:prSet presAssocID="{EB334686-76D8-41A0-A07A-99508156B91E}" presName="space" presStyleCnt="0"/>
      <dgm:spPr/>
    </dgm:pt>
    <dgm:pt modelId="{FCD68A51-F23D-4585-A53A-88EF4B8AA308}" type="pres">
      <dgm:prSet presAssocID="{59E43B17-E2ED-406B-890A-79B941E3CB04}" presName="composite" presStyleCnt="0"/>
      <dgm:spPr/>
    </dgm:pt>
    <dgm:pt modelId="{9BD6F18F-C66A-46D9-97AA-18CD51C46125}" type="pres">
      <dgm:prSet presAssocID="{59E43B17-E2ED-406B-890A-79B941E3CB04}" presName="LShape" presStyleLbl="alignNode1" presStyleIdx="2" presStyleCnt="5" custScaleX="52555" custScaleY="63314" custLinFactNeighborX="91164" custLinFactNeighborY="-90648"/>
      <dgm:spPr/>
    </dgm:pt>
    <dgm:pt modelId="{D33269C0-2628-4942-948E-AF814B3FDAB8}" type="pres">
      <dgm:prSet presAssocID="{59E43B17-E2ED-406B-890A-79B941E3CB04}" presName="ParentText" presStyleLbl="revTx" presStyleIdx="1" presStyleCnt="3" custScaleX="53654" custScaleY="55165" custLinFactNeighborX="-19132" custLinFactNeighborY="-15759">
        <dgm:presLayoutVars>
          <dgm:chMax val="0"/>
          <dgm:chPref val="0"/>
          <dgm:bulletEnabled val="1"/>
        </dgm:presLayoutVars>
      </dgm:prSet>
      <dgm:spPr/>
    </dgm:pt>
    <dgm:pt modelId="{94B188BB-3EF4-4E6E-B03F-65597F16B233}" type="pres">
      <dgm:prSet presAssocID="{59E43B17-E2ED-406B-890A-79B941E3CB04}" presName="Triangle" presStyleLbl="alignNode1" presStyleIdx="3" presStyleCnt="5" custScaleX="74848" custScaleY="58750" custLinFactNeighborX="85228" custLinFactNeighborY="-49656"/>
      <dgm:spPr/>
    </dgm:pt>
    <dgm:pt modelId="{3050B219-9F1A-4330-9EF9-1143F9770398}" type="pres">
      <dgm:prSet presAssocID="{16903F27-5822-43DA-866B-7788265892C6}" presName="sibTrans" presStyleCnt="0"/>
      <dgm:spPr/>
    </dgm:pt>
    <dgm:pt modelId="{B16C9775-CF35-4402-9DE0-6A318D4AB6AD}" type="pres">
      <dgm:prSet presAssocID="{16903F27-5822-43DA-866B-7788265892C6}" presName="space" presStyleCnt="0"/>
      <dgm:spPr/>
    </dgm:pt>
    <dgm:pt modelId="{D82EC5D9-5668-44BC-8FA7-72A569300308}" type="pres">
      <dgm:prSet presAssocID="{0AC77B45-9631-4473-A09E-5992719DBFA5}" presName="composite" presStyleCnt="0"/>
      <dgm:spPr/>
    </dgm:pt>
    <dgm:pt modelId="{788DB448-7563-47C6-A610-9EC425D506F2}" type="pres">
      <dgm:prSet presAssocID="{0AC77B45-9631-4473-A09E-5992719DBFA5}" presName="LShape" presStyleLbl="alignNode1" presStyleIdx="4" presStyleCnt="5" custScaleX="57187" custScaleY="71126" custLinFactNeighborX="-56792" custLinFactNeighborY="-6898"/>
      <dgm:spPr/>
    </dgm:pt>
    <dgm:pt modelId="{00892528-A9E0-48A5-B546-80FB39A90F60}" type="pres">
      <dgm:prSet presAssocID="{0AC77B45-9631-4473-A09E-5992719DBFA5}" presName="ParentText" presStyleLbl="revTx" presStyleIdx="2" presStyleCnt="3" custScaleX="55137" custLinFactNeighborX="6084" custLinFactNeighborY="-27701">
        <dgm:presLayoutVars>
          <dgm:chMax val="0"/>
          <dgm:chPref val="0"/>
          <dgm:bulletEnabled val="1"/>
        </dgm:presLayoutVars>
      </dgm:prSet>
      <dgm:spPr/>
    </dgm:pt>
  </dgm:ptLst>
  <dgm:cxnLst>
    <dgm:cxn modelId="{A4452D2A-5921-4475-A0FF-AFA71CA6F597}" srcId="{91828B40-89B1-486F-B16B-7F9A7F616961}" destId="{59E43B17-E2ED-406B-890A-79B941E3CB04}" srcOrd="1" destOrd="0" parTransId="{54B33EC0-554B-47CB-870F-D92F2B57E2DE}" sibTransId="{16903F27-5822-43DA-866B-7788265892C6}"/>
    <dgm:cxn modelId="{C4A46756-275E-4A14-AE5B-97EC51A74B60}" srcId="{91828B40-89B1-486F-B16B-7F9A7F616961}" destId="{0AC77B45-9631-4473-A09E-5992719DBFA5}" srcOrd="2" destOrd="0" parTransId="{7AF48AD2-39C0-4DCB-8BAF-5E851B24F962}" sibTransId="{5580E403-49A8-4BE1-A586-40232C454180}"/>
    <dgm:cxn modelId="{ECB0AA57-1F1A-4627-8C2F-662264EC971A}" type="presOf" srcId="{0AC77B45-9631-4473-A09E-5992719DBFA5}" destId="{00892528-A9E0-48A5-B546-80FB39A90F60}" srcOrd="0" destOrd="0" presId="urn:microsoft.com/office/officeart/2009/3/layout/StepUpProcess"/>
    <dgm:cxn modelId="{52FA97A4-2C4F-4FFB-AE95-A2080F72FB99}" type="presOf" srcId="{59E43B17-E2ED-406B-890A-79B941E3CB04}" destId="{D33269C0-2628-4942-948E-AF814B3FDAB8}" srcOrd="0" destOrd="0" presId="urn:microsoft.com/office/officeart/2009/3/layout/StepUpProcess"/>
    <dgm:cxn modelId="{DCEB2AE1-E8EB-4B0A-A50C-0F38D42BBACA}" type="presOf" srcId="{7925B2B5-4B51-4CFF-8C81-889C414983D2}" destId="{7056EEA5-DC1B-400B-A001-A1BF3F18B9B9}" srcOrd="0" destOrd="0" presId="urn:microsoft.com/office/officeart/2009/3/layout/StepUpProcess"/>
    <dgm:cxn modelId="{106ED6E6-20A8-4571-AAEA-AB6071525EA5}" type="presOf" srcId="{91828B40-89B1-486F-B16B-7F9A7F616961}" destId="{A39080C5-A992-4A03-948E-F6425FBA8749}" srcOrd="0" destOrd="0" presId="urn:microsoft.com/office/officeart/2009/3/layout/StepUpProcess"/>
    <dgm:cxn modelId="{63AAAAF0-9F17-4835-A5E9-FB67FB44E7DF}" srcId="{91828B40-89B1-486F-B16B-7F9A7F616961}" destId="{7925B2B5-4B51-4CFF-8C81-889C414983D2}" srcOrd="0" destOrd="0" parTransId="{781072C9-2BEC-4E64-85C8-7F35E9FCAF82}" sibTransId="{EB334686-76D8-41A0-A07A-99508156B91E}"/>
    <dgm:cxn modelId="{0758FA9E-C3FC-467A-B4A7-7EE192881A94}" type="presParOf" srcId="{A39080C5-A992-4A03-948E-F6425FBA8749}" destId="{116CA75D-C6D0-4BEB-A680-7744C332E3F7}" srcOrd="0" destOrd="0" presId="urn:microsoft.com/office/officeart/2009/3/layout/StepUpProcess"/>
    <dgm:cxn modelId="{34C03DE7-E7D8-4301-9100-040FB8E9FCA2}" type="presParOf" srcId="{116CA75D-C6D0-4BEB-A680-7744C332E3F7}" destId="{0897A88D-D641-4C46-916F-9A62F985D904}" srcOrd="0" destOrd="0" presId="urn:microsoft.com/office/officeart/2009/3/layout/StepUpProcess"/>
    <dgm:cxn modelId="{D09E6D41-2044-447B-8FF3-B22ED0A1F5C7}" type="presParOf" srcId="{116CA75D-C6D0-4BEB-A680-7744C332E3F7}" destId="{7056EEA5-DC1B-400B-A001-A1BF3F18B9B9}" srcOrd="1" destOrd="0" presId="urn:microsoft.com/office/officeart/2009/3/layout/StepUpProcess"/>
    <dgm:cxn modelId="{FB2E1F1E-995C-4327-83C7-84A9EAC65071}" type="presParOf" srcId="{116CA75D-C6D0-4BEB-A680-7744C332E3F7}" destId="{CDF8A992-5DE7-4793-BBF0-D2D685AD90D6}" srcOrd="2" destOrd="0" presId="urn:microsoft.com/office/officeart/2009/3/layout/StepUpProcess"/>
    <dgm:cxn modelId="{EB1E25CB-597F-4CE4-81AA-1D61D4401BFE}" type="presParOf" srcId="{A39080C5-A992-4A03-948E-F6425FBA8749}" destId="{0D19A336-A4C7-4D11-83FE-DA91223313EB}" srcOrd="1" destOrd="0" presId="urn:microsoft.com/office/officeart/2009/3/layout/StepUpProcess"/>
    <dgm:cxn modelId="{581654B4-A562-4FA0-91EC-134CAD1BC712}" type="presParOf" srcId="{0D19A336-A4C7-4D11-83FE-DA91223313EB}" destId="{D9DEE897-1F11-4BE8-AF45-6BDD0910C0B8}" srcOrd="0" destOrd="0" presId="urn:microsoft.com/office/officeart/2009/3/layout/StepUpProcess"/>
    <dgm:cxn modelId="{84A8D4F6-705E-44CA-AB2C-145F085FD694}" type="presParOf" srcId="{A39080C5-A992-4A03-948E-F6425FBA8749}" destId="{FCD68A51-F23D-4585-A53A-88EF4B8AA308}" srcOrd="2" destOrd="0" presId="urn:microsoft.com/office/officeart/2009/3/layout/StepUpProcess"/>
    <dgm:cxn modelId="{6C64361E-613B-4AB7-B880-2584CE63F9E2}" type="presParOf" srcId="{FCD68A51-F23D-4585-A53A-88EF4B8AA308}" destId="{9BD6F18F-C66A-46D9-97AA-18CD51C46125}" srcOrd="0" destOrd="0" presId="urn:microsoft.com/office/officeart/2009/3/layout/StepUpProcess"/>
    <dgm:cxn modelId="{6011E9F5-9EDF-4422-8DEB-719D762D9227}" type="presParOf" srcId="{FCD68A51-F23D-4585-A53A-88EF4B8AA308}" destId="{D33269C0-2628-4942-948E-AF814B3FDAB8}" srcOrd="1" destOrd="0" presId="urn:microsoft.com/office/officeart/2009/3/layout/StepUpProcess"/>
    <dgm:cxn modelId="{983A2209-131B-4F42-8523-68924D630637}" type="presParOf" srcId="{FCD68A51-F23D-4585-A53A-88EF4B8AA308}" destId="{94B188BB-3EF4-4E6E-B03F-65597F16B233}" srcOrd="2" destOrd="0" presId="urn:microsoft.com/office/officeart/2009/3/layout/StepUpProcess"/>
    <dgm:cxn modelId="{970D54A2-81BE-42F5-9042-36EBC15770F1}" type="presParOf" srcId="{A39080C5-A992-4A03-948E-F6425FBA8749}" destId="{3050B219-9F1A-4330-9EF9-1143F9770398}" srcOrd="3" destOrd="0" presId="urn:microsoft.com/office/officeart/2009/3/layout/StepUpProcess"/>
    <dgm:cxn modelId="{4E93F94F-ED6A-4CCD-AE01-0A28C17B8439}" type="presParOf" srcId="{3050B219-9F1A-4330-9EF9-1143F9770398}" destId="{B16C9775-CF35-4402-9DE0-6A318D4AB6AD}" srcOrd="0" destOrd="0" presId="urn:microsoft.com/office/officeart/2009/3/layout/StepUpProcess"/>
    <dgm:cxn modelId="{DD3BA9C7-A0B8-4131-A2E3-AB9F58934BAC}" type="presParOf" srcId="{A39080C5-A992-4A03-948E-F6425FBA8749}" destId="{D82EC5D9-5668-44BC-8FA7-72A569300308}" srcOrd="4" destOrd="0" presId="urn:microsoft.com/office/officeart/2009/3/layout/StepUpProcess"/>
    <dgm:cxn modelId="{B0F46800-214B-49C4-AB0A-AB45FE909E9C}" type="presParOf" srcId="{D82EC5D9-5668-44BC-8FA7-72A569300308}" destId="{788DB448-7563-47C6-A610-9EC425D506F2}" srcOrd="0" destOrd="0" presId="urn:microsoft.com/office/officeart/2009/3/layout/StepUpProcess"/>
    <dgm:cxn modelId="{2E9905B5-6B70-40B9-A9DA-D7711AFB4258}" type="presParOf" srcId="{D82EC5D9-5668-44BC-8FA7-72A569300308}" destId="{00892528-A9E0-48A5-B546-80FB39A90F6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574F3A-3233-46C9-BB28-BB7ABBB737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19E913C-68F1-4EC4-B201-6778186A4FB8}">
      <dgm:prSet phldrT="[Text]" custT="1"/>
      <dgm:spPr/>
      <dgm:t>
        <a:bodyPr/>
        <a:lstStyle/>
        <a:p>
          <a:r>
            <a:rPr lang="en-US" sz="1800" u="sng" dirty="0"/>
            <a:t>1</a:t>
          </a:r>
          <a:r>
            <a:rPr lang="en-US" sz="1800" u="sng" baseline="30000" dirty="0"/>
            <a:t>st</a:t>
          </a:r>
          <a:r>
            <a:rPr lang="en-US" sz="1800" u="sng" dirty="0"/>
            <a:t> Hurdle:  Can’t tell a difference</a:t>
          </a:r>
          <a:r>
            <a:rPr lang="en-US" sz="1800" u="none" dirty="0"/>
            <a:t>		         Fixed cost</a:t>
          </a:r>
          <a:endParaRPr lang="en-US" sz="1800" u="sng" dirty="0"/>
        </a:p>
        <a:p>
          <a:r>
            <a:rPr lang="en-US" sz="1800" dirty="0"/>
            <a:t>-e.g. Triangle Test			         Time: 3 – 4 weeks</a:t>
          </a:r>
        </a:p>
      </dgm:t>
    </dgm:pt>
    <dgm:pt modelId="{A300CBEE-E5D0-47B4-8CC3-840F38F56377}" type="parTrans" cxnId="{C73A7A3C-23A2-4CE2-A148-4B7139E278A3}">
      <dgm:prSet/>
      <dgm:spPr/>
      <dgm:t>
        <a:bodyPr/>
        <a:lstStyle/>
        <a:p>
          <a:endParaRPr lang="en-US"/>
        </a:p>
      </dgm:t>
    </dgm:pt>
    <dgm:pt modelId="{71E5CA63-064E-44C6-894B-FD287E471527}" type="sibTrans" cxnId="{C73A7A3C-23A2-4CE2-A148-4B7139E278A3}">
      <dgm:prSet/>
      <dgm:spPr/>
      <dgm:t>
        <a:bodyPr/>
        <a:lstStyle/>
        <a:p>
          <a:endParaRPr lang="en-US"/>
        </a:p>
      </dgm:t>
    </dgm:pt>
    <dgm:pt modelId="{80CECED5-AE31-46EF-9492-BA212BEC6056}">
      <dgm:prSet phldrT="[Text]" custT="1"/>
      <dgm:spPr/>
      <dgm:t>
        <a:bodyPr/>
        <a:lstStyle/>
        <a:p>
          <a:pPr>
            <a:lnSpc>
              <a:spcPct val="90000"/>
            </a:lnSpc>
            <a:spcAft>
              <a:spcPct val="35000"/>
            </a:spcAft>
          </a:pPr>
          <a:r>
            <a:rPr lang="en-US" sz="1800" u="sng" dirty="0"/>
            <a:t>2</a:t>
          </a:r>
          <a:r>
            <a:rPr lang="en-US" sz="1800" u="sng" baseline="30000" dirty="0"/>
            <a:t>nd</a:t>
          </a:r>
          <a:r>
            <a:rPr lang="en-US" sz="1800" u="sng" dirty="0"/>
            <a:t> Hurdle:   If a difference is noted</a:t>
          </a:r>
          <a:r>
            <a:rPr lang="en-US" sz="1800" u="none" dirty="0"/>
            <a:t>	    Cost: $60-70k </a:t>
          </a:r>
          <a:r>
            <a:rPr lang="en-US" sz="1100" u="none" dirty="0"/>
            <a:t>per product</a:t>
          </a:r>
          <a:endParaRPr lang="en-US" sz="1100" u="sng" dirty="0"/>
        </a:p>
        <a:p>
          <a:pPr>
            <a:lnSpc>
              <a:spcPct val="100000"/>
            </a:lnSpc>
            <a:spcAft>
              <a:spcPts val="0"/>
            </a:spcAft>
            <a:tabLst>
              <a:tab pos="4229100" algn="l"/>
            </a:tabLst>
          </a:pPr>
          <a:r>
            <a:rPr lang="en-US" sz="1600" u="none" dirty="0"/>
            <a:t>-e.g. HUT	</a:t>
          </a:r>
          <a:r>
            <a:rPr lang="en-US" sz="1800" u="none" dirty="0"/>
            <a:t>Time: 8 weeks</a:t>
          </a:r>
          <a:endParaRPr lang="en-US" sz="1600" u="none" dirty="0"/>
        </a:p>
        <a:p>
          <a:pPr>
            <a:lnSpc>
              <a:spcPct val="100000"/>
            </a:lnSpc>
            <a:spcAft>
              <a:spcPts val="0"/>
            </a:spcAft>
            <a:tabLst>
              <a:tab pos="4229100" algn="l"/>
            </a:tabLst>
          </a:pPr>
          <a:r>
            <a:rPr lang="en-US" sz="1600" u="none" dirty="0"/>
            <a:t>… assess preference to minimize risk of alienation </a:t>
          </a:r>
          <a:r>
            <a:rPr lang="en-US" sz="1800" u="none" dirty="0"/>
            <a:t>		</a:t>
          </a:r>
        </a:p>
      </dgm:t>
    </dgm:pt>
    <dgm:pt modelId="{06188519-D4B7-45CF-B2A1-318C33B8272C}" type="parTrans" cxnId="{E2B9E7BC-3BF3-44E5-AE41-02EAB6DDF6C2}">
      <dgm:prSet/>
      <dgm:spPr/>
      <dgm:t>
        <a:bodyPr/>
        <a:lstStyle/>
        <a:p>
          <a:endParaRPr lang="en-US"/>
        </a:p>
      </dgm:t>
    </dgm:pt>
    <dgm:pt modelId="{9E9A611F-7DE4-4115-A65A-8E111C8BBF6E}" type="sibTrans" cxnId="{E2B9E7BC-3BF3-44E5-AE41-02EAB6DDF6C2}">
      <dgm:prSet/>
      <dgm:spPr/>
      <dgm:t>
        <a:bodyPr/>
        <a:lstStyle/>
        <a:p>
          <a:endParaRPr lang="en-US"/>
        </a:p>
      </dgm:t>
    </dgm:pt>
    <dgm:pt modelId="{DA3F48A2-290A-4C31-955B-7896B70EBBDA}">
      <dgm:prSet phldrT="[Text]" custT="1"/>
      <dgm:spPr/>
      <dgm:t>
        <a:bodyPr/>
        <a:lstStyle/>
        <a:p>
          <a:pPr>
            <a:lnSpc>
              <a:spcPct val="100000"/>
            </a:lnSpc>
            <a:spcAft>
              <a:spcPts val="0"/>
            </a:spcAft>
          </a:pPr>
          <a:r>
            <a:rPr lang="en-US" sz="1600" u="sng" dirty="0"/>
            <a:t>For lower risk situations or smaller product </a:t>
          </a:r>
          <a:r>
            <a:rPr lang="en-US" sz="1600" u="none" dirty="0"/>
            <a:t>lines	       </a:t>
          </a:r>
          <a:r>
            <a:rPr lang="en-US" sz="1800" u="none" dirty="0"/>
            <a:t>Cost: $30k </a:t>
          </a:r>
          <a:r>
            <a:rPr lang="en-US" sz="1200" u="none" dirty="0"/>
            <a:t>per product</a:t>
          </a:r>
          <a:endParaRPr lang="en-US" sz="1100" u="sng" dirty="0"/>
        </a:p>
        <a:p>
          <a:pPr>
            <a:lnSpc>
              <a:spcPct val="100000"/>
            </a:lnSpc>
            <a:spcAft>
              <a:spcPts val="0"/>
            </a:spcAft>
          </a:pPr>
          <a:r>
            <a:rPr lang="en-US" sz="1600" u="none" baseline="0" dirty="0"/>
            <a:t>. . . Consider CLT instead of HUT and  		       </a:t>
          </a:r>
          <a:r>
            <a:rPr lang="en-US" sz="1800" u="none" baseline="0" dirty="0"/>
            <a:t>Time: 4 - 5 weeks</a:t>
          </a:r>
        </a:p>
        <a:p>
          <a:pPr>
            <a:lnSpc>
              <a:spcPct val="100000"/>
            </a:lnSpc>
            <a:spcAft>
              <a:spcPts val="0"/>
            </a:spcAft>
          </a:pPr>
          <a:r>
            <a:rPr lang="en-US" sz="1600" u="none" baseline="0" dirty="0"/>
            <a:t>smaller sample sizes	</a:t>
          </a:r>
          <a:endParaRPr lang="en-US" sz="1400" b="0" baseline="0" dirty="0"/>
        </a:p>
      </dgm:t>
    </dgm:pt>
    <dgm:pt modelId="{E43E2057-6F25-49A2-B12C-95C19B1B9CB5}" type="parTrans" cxnId="{DAD03467-D712-43BF-A7C1-1F14C70B926C}">
      <dgm:prSet/>
      <dgm:spPr/>
      <dgm:t>
        <a:bodyPr/>
        <a:lstStyle/>
        <a:p>
          <a:endParaRPr lang="en-US"/>
        </a:p>
      </dgm:t>
    </dgm:pt>
    <dgm:pt modelId="{331E5CF5-96E1-4887-AC74-D1D0C783EEE1}" type="sibTrans" cxnId="{DAD03467-D712-43BF-A7C1-1F14C70B926C}">
      <dgm:prSet/>
      <dgm:spPr/>
      <dgm:t>
        <a:bodyPr/>
        <a:lstStyle/>
        <a:p>
          <a:endParaRPr lang="en-US"/>
        </a:p>
      </dgm:t>
    </dgm:pt>
    <dgm:pt modelId="{3362FF12-4104-4B69-A012-6541DBF5C578}" type="pres">
      <dgm:prSet presAssocID="{9E574F3A-3233-46C9-BB28-BB7ABBB737FC}" presName="Name0" presStyleCnt="0">
        <dgm:presLayoutVars>
          <dgm:chMax val="7"/>
          <dgm:chPref val="7"/>
          <dgm:dir/>
        </dgm:presLayoutVars>
      </dgm:prSet>
      <dgm:spPr/>
    </dgm:pt>
    <dgm:pt modelId="{7FC1AE8F-4431-4B64-A3B5-CFA4D1E22AC4}" type="pres">
      <dgm:prSet presAssocID="{9E574F3A-3233-46C9-BB28-BB7ABBB737FC}" presName="Name1" presStyleCnt="0"/>
      <dgm:spPr/>
    </dgm:pt>
    <dgm:pt modelId="{EAD7FF5C-AB26-4984-A383-CAABEE669D77}" type="pres">
      <dgm:prSet presAssocID="{9E574F3A-3233-46C9-BB28-BB7ABBB737FC}" presName="cycle" presStyleCnt="0"/>
      <dgm:spPr/>
    </dgm:pt>
    <dgm:pt modelId="{34DE3C1C-D805-4815-8A3B-7122F53B79A6}" type="pres">
      <dgm:prSet presAssocID="{9E574F3A-3233-46C9-BB28-BB7ABBB737FC}" presName="srcNode" presStyleLbl="node1" presStyleIdx="0" presStyleCnt="3"/>
      <dgm:spPr/>
    </dgm:pt>
    <dgm:pt modelId="{4F4CB13C-597A-4DB3-8A81-5415C603361A}" type="pres">
      <dgm:prSet presAssocID="{9E574F3A-3233-46C9-BB28-BB7ABBB737FC}" presName="conn" presStyleLbl="parChTrans1D2" presStyleIdx="0" presStyleCnt="1"/>
      <dgm:spPr/>
    </dgm:pt>
    <dgm:pt modelId="{0C3FAFE6-96BC-4F97-8D9A-F6F79A2E026F}" type="pres">
      <dgm:prSet presAssocID="{9E574F3A-3233-46C9-BB28-BB7ABBB737FC}" presName="extraNode" presStyleLbl="node1" presStyleIdx="0" presStyleCnt="3"/>
      <dgm:spPr/>
    </dgm:pt>
    <dgm:pt modelId="{E6F327BF-BD0A-4A9F-8121-840E225044A1}" type="pres">
      <dgm:prSet presAssocID="{9E574F3A-3233-46C9-BB28-BB7ABBB737FC}" presName="dstNode" presStyleLbl="node1" presStyleIdx="0" presStyleCnt="3"/>
      <dgm:spPr/>
    </dgm:pt>
    <dgm:pt modelId="{886C1AA3-CC2F-4630-9154-869A2330195D}" type="pres">
      <dgm:prSet presAssocID="{119E913C-68F1-4EC4-B201-6778186A4FB8}" presName="text_1" presStyleLbl="node1" presStyleIdx="0" presStyleCnt="3" custLinFactNeighborX="855" custLinFactNeighborY="5529">
        <dgm:presLayoutVars>
          <dgm:bulletEnabled val="1"/>
        </dgm:presLayoutVars>
      </dgm:prSet>
      <dgm:spPr/>
    </dgm:pt>
    <dgm:pt modelId="{773D0072-D928-4B82-A32C-4BB75B85563D}" type="pres">
      <dgm:prSet presAssocID="{119E913C-68F1-4EC4-B201-6778186A4FB8}" presName="accent_1" presStyleCnt="0"/>
      <dgm:spPr/>
    </dgm:pt>
    <dgm:pt modelId="{0CC91DA2-FBA7-4623-AF6B-3E1A2AE9A2BA}" type="pres">
      <dgm:prSet presAssocID="{119E913C-68F1-4EC4-B201-6778186A4FB8}" presName="accentRepeatNode" presStyleLbl="solidFgAcc1" presStyleIdx="0" presStyleCnt="3"/>
      <dgm:spPr/>
    </dgm:pt>
    <dgm:pt modelId="{EADCA833-FACF-4866-ADDB-5A4FFD7A1332}" type="pres">
      <dgm:prSet presAssocID="{80CECED5-AE31-46EF-9492-BA212BEC6056}" presName="text_2" presStyleLbl="node1" presStyleIdx="1" presStyleCnt="3" custScaleX="101791" custScaleY="137573" custLinFactNeighborY="0">
        <dgm:presLayoutVars>
          <dgm:bulletEnabled val="1"/>
        </dgm:presLayoutVars>
      </dgm:prSet>
      <dgm:spPr/>
    </dgm:pt>
    <dgm:pt modelId="{8A6B2C76-D57F-4108-AE71-B60D40DEB32F}" type="pres">
      <dgm:prSet presAssocID="{80CECED5-AE31-46EF-9492-BA212BEC6056}" presName="accent_2" presStyleCnt="0"/>
      <dgm:spPr/>
    </dgm:pt>
    <dgm:pt modelId="{A499EF41-201C-4719-876D-7EF01E4A7494}" type="pres">
      <dgm:prSet presAssocID="{80CECED5-AE31-46EF-9492-BA212BEC6056}" presName="accentRepeatNode" presStyleLbl="solidFgAcc1" presStyleIdx="1" presStyleCnt="3"/>
      <dgm:spPr/>
    </dgm:pt>
    <dgm:pt modelId="{CCF2EF70-CF9B-435A-B15F-E276101CFF8E}" type="pres">
      <dgm:prSet presAssocID="{DA3F48A2-290A-4C31-955B-7896B70EBBDA}" presName="text_3" presStyleLbl="node1" presStyleIdx="2" presStyleCnt="3" custScaleX="102566" custScaleY="114498">
        <dgm:presLayoutVars>
          <dgm:bulletEnabled val="1"/>
        </dgm:presLayoutVars>
      </dgm:prSet>
      <dgm:spPr/>
    </dgm:pt>
    <dgm:pt modelId="{FF8D694B-2053-40A3-9AD0-DA99A27F8BBA}" type="pres">
      <dgm:prSet presAssocID="{DA3F48A2-290A-4C31-955B-7896B70EBBDA}" presName="accent_3" presStyleCnt="0"/>
      <dgm:spPr/>
    </dgm:pt>
    <dgm:pt modelId="{226C6FF9-46FF-49C7-9C97-18163D0FF6B6}" type="pres">
      <dgm:prSet presAssocID="{DA3F48A2-290A-4C31-955B-7896B70EBBDA}" presName="accentRepeatNode" presStyleLbl="solidFgAcc1" presStyleIdx="2" presStyleCnt="3" custLinFactNeighborX="20" custLinFactNeighborY="-2819"/>
      <dgm:spPr/>
    </dgm:pt>
  </dgm:ptLst>
  <dgm:cxnLst>
    <dgm:cxn modelId="{C73A7A3C-23A2-4CE2-A148-4B7139E278A3}" srcId="{9E574F3A-3233-46C9-BB28-BB7ABBB737FC}" destId="{119E913C-68F1-4EC4-B201-6778186A4FB8}" srcOrd="0" destOrd="0" parTransId="{A300CBEE-E5D0-47B4-8CC3-840F38F56377}" sibTransId="{71E5CA63-064E-44C6-894B-FD287E471527}"/>
    <dgm:cxn modelId="{FBD46D5E-C6CD-4780-89EC-856C8792C927}" type="presOf" srcId="{9E574F3A-3233-46C9-BB28-BB7ABBB737FC}" destId="{3362FF12-4104-4B69-A012-6541DBF5C578}" srcOrd="0" destOrd="0" presId="urn:microsoft.com/office/officeart/2008/layout/VerticalCurvedList"/>
    <dgm:cxn modelId="{DAD03467-D712-43BF-A7C1-1F14C70B926C}" srcId="{9E574F3A-3233-46C9-BB28-BB7ABBB737FC}" destId="{DA3F48A2-290A-4C31-955B-7896B70EBBDA}" srcOrd="2" destOrd="0" parTransId="{E43E2057-6F25-49A2-B12C-95C19B1B9CB5}" sibTransId="{331E5CF5-96E1-4887-AC74-D1D0C783EEE1}"/>
    <dgm:cxn modelId="{01A0EEA8-1C51-42F2-A43E-17AD3BF0EE5F}" type="presOf" srcId="{80CECED5-AE31-46EF-9492-BA212BEC6056}" destId="{EADCA833-FACF-4866-ADDB-5A4FFD7A1332}" srcOrd="0" destOrd="0" presId="urn:microsoft.com/office/officeart/2008/layout/VerticalCurvedList"/>
    <dgm:cxn modelId="{00B1B6AE-4961-4A6C-8C18-7485163ABDF4}" type="presOf" srcId="{71E5CA63-064E-44C6-894B-FD287E471527}" destId="{4F4CB13C-597A-4DB3-8A81-5415C603361A}" srcOrd="0" destOrd="0" presId="urn:microsoft.com/office/officeart/2008/layout/VerticalCurvedList"/>
    <dgm:cxn modelId="{CA9D37B0-FA5D-451A-85AC-5C47BAD5509A}" type="presOf" srcId="{119E913C-68F1-4EC4-B201-6778186A4FB8}" destId="{886C1AA3-CC2F-4630-9154-869A2330195D}" srcOrd="0" destOrd="0" presId="urn:microsoft.com/office/officeart/2008/layout/VerticalCurvedList"/>
    <dgm:cxn modelId="{E2B9E7BC-3BF3-44E5-AE41-02EAB6DDF6C2}" srcId="{9E574F3A-3233-46C9-BB28-BB7ABBB737FC}" destId="{80CECED5-AE31-46EF-9492-BA212BEC6056}" srcOrd="1" destOrd="0" parTransId="{06188519-D4B7-45CF-B2A1-318C33B8272C}" sibTransId="{9E9A611F-7DE4-4115-A65A-8E111C8BBF6E}"/>
    <dgm:cxn modelId="{A261A3E6-E920-40EB-AA16-524E31B6678B}" type="presOf" srcId="{DA3F48A2-290A-4C31-955B-7896B70EBBDA}" destId="{CCF2EF70-CF9B-435A-B15F-E276101CFF8E}" srcOrd="0" destOrd="0" presId="urn:microsoft.com/office/officeart/2008/layout/VerticalCurvedList"/>
    <dgm:cxn modelId="{C8369A2E-6AC1-456C-BE03-032A5DAFA08D}" type="presParOf" srcId="{3362FF12-4104-4B69-A012-6541DBF5C578}" destId="{7FC1AE8F-4431-4B64-A3B5-CFA4D1E22AC4}" srcOrd="0" destOrd="0" presId="urn:microsoft.com/office/officeart/2008/layout/VerticalCurvedList"/>
    <dgm:cxn modelId="{759F5A31-FDCF-4D08-A998-7155FD3F491C}" type="presParOf" srcId="{7FC1AE8F-4431-4B64-A3B5-CFA4D1E22AC4}" destId="{EAD7FF5C-AB26-4984-A383-CAABEE669D77}" srcOrd="0" destOrd="0" presId="urn:microsoft.com/office/officeart/2008/layout/VerticalCurvedList"/>
    <dgm:cxn modelId="{DA49001E-D83B-4E50-8A84-F342F634BBE2}" type="presParOf" srcId="{EAD7FF5C-AB26-4984-A383-CAABEE669D77}" destId="{34DE3C1C-D805-4815-8A3B-7122F53B79A6}" srcOrd="0" destOrd="0" presId="urn:microsoft.com/office/officeart/2008/layout/VerticalCurvedList"/>
    <dgm:cxn modelId="{84EEB804-18DF-44CB-B525-952D310EF82F}" type="presParOf" srcId="{EAD7FF5C-AB26-4984-A383-CAABEE669D77}" destId="{4F4CB13C-597A-4DB3-8A81-5415C603361A}" srcOrd="1" destOrd="0" presId="urn:microsoft.com/office/officeart/2008/layout/VerticalCurvedList"/>
    <dgm:cxn modelId="{F01D0F1C-79E7-4861-83F4-B2E8B6B3CA20}" type="presParOf" srcId="{EAD7FF5C-AB26-4984-A383-CAABEE669D77}" destId="{0C3FAFE6-96BC-4F97-8D9A-F6F79A2E026F}" srcOrd="2" destOrd="0" presId="urn:microsoft.com/office/officeart/2008/layout/VerticalCurvedList"/>
    <dgm:cxn modelId="{16801982-86F4-4C15-9F10-47828C3B5A81}" type="presParOf" srcId="{EAD7FF5C-AB26-4984-A383-CAABEE669D77}" destId="{E6F327BF-BD0A-4A9F-8121-840E225044A1}" srcOrd="3" destOrd="0" presId="urn:microsoft.com/office/officeart/2008/layout/VerticalCurvedList"/>
    <dgm:cxn modelId="{51298BFC-2030-49CB-80F4-3182788516C2}" type="presParOf" srcId="{7FC1AE8F-4431-4B64-A3B5-CFA4D1E22AC4}" destId="{886C1AA3-CC2F-4630-9154-869A2330195D}" srcOrd="1" destOrd="0" presId="urn:microsoft.com/office/officeart/2008/layout/VerticalCurvedList"/>
    <dgm:cxn modelId="{9DBFEB80-41D2-4943-A9EE-439E9E5462AE}" type="presParOf" srcId="{7FC1AE8F-4431-4B64-A3B5-CFA4D1E22AC4}" destId="{773D0072-D928-4B82-A32C-4BB75B85563D}" srcOrd="2" destOrd="0" presId="urn:microsoft.com/office/officeart/2008/layout/VerticalCurvedList"/>
    <dgm:cxn modelId="{CC0FC872-A1DC-44F6-AFA8-ABB337BA4B76}" type="presParOf" srcId="{773D0072-D928-4B82-A32C-4BB75B85563D}" destId="{0CC91DA2-FBA7-4623-AF6B-3E1A2AE9A2BA}" srcOrd="0" destOrd="0" presId="urn:microsoft.com/office/officeart/2008/layout/VerticalCurvedList"/>
    <dgm:cxn modelId="{953F690A-070E-4A75-A6FC-D455591433BD}" type="presParOf" srcId="{7FC1AE8F-4431-4B64-A3B5-CFA4D1E22AC4}" destId="{EADCA833-FACF-4866-ADDB-5A4FFD7A1332}" srcOrd="3" destOrd="0" presId="urn:microsoft.com/office/officeart/2008/layout/VerticalCurvedList"/>
    <dgm:cxn modelId="{870AB87D-C7E2-4D2F-844F-0899728B0955}" type="presParOf" srcId="{7FC1AE8F-4431-4B64-A3B5-CFA4D1E22AC4}" destId="{8A6B2C76-D57F-4108-AE71-B60D40DEB32F}" srcOrd="4" destOrd="0" presId="urn:microsoft.com/office/officeart/2008/layout/VerticalCurvedList"/>
    <dgm:cxn modelId="{45910990-E378-451A-AD7E-3ACFE2B41649}" type="presParOf" srcId="{8A6B2C76-D57F-4108-AE71-B60D40DEB32F}" destId="{A499EF41-201C-4719-876D-7EF01E4A7494}" srcOrd="0" destOrd="0" presId="urn:microsoft.com/office/officeart/2008/layout/VerticalCurvedList"/>
    <dgm:cxn modelId="{EC169384-7E1A-4820-937B-4D859C7CB47F}" type="presParOf" srcId="{7FC1AE8F-4431-4B64-A3B5-CFA4D1E22AC4}" destId="{CCF2EF70-CF9B-435A-B15F-E276101CFF8E}" srcOrd="5" destOrd="0" presId="urn:microsoft.com/office/officeart/2008/layout/VerticalCurvedList"/>
    <dgm:cxn modelId="{E73593CB-C3DD-4A44-9427-544C803271FD}" type="presParOf" srcId="{7FC1AE8F-4431-4B64-A3B5-CFA4D1E22AC4}" destId="{FF8D694B-2053-40A3-9AD0-DA99A27F8BBA}" srcOrd="6" destOrd="0" presId="urn:microsoft.com/office/officeart/2008/layout/VerticalCurvedList"/>
    <dgm:cxn modelId="{3606789C-1B76-47D2-947D-E45B928B0BA5}" type="presParOf" srcId="{FF8D694B-2053-40A3-9AD0-DA99A27F8BBA}" destId="{226C6FF9-46FF-49C7-9C97-18163D0FF6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E09759-B90C-4137-A6F2-77071DFB8ACF}"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476A96AE-25C3-4C27-A39A-B03CDD1BEC9E}">
      <dgm:prSet phldrT="[Text]" custT="1"/>
      <dgm:spPr/>
      <dgm:t>
        <a:bodyPr/>
        <a:lstStyle/>
        <a:p>
          <a:r>
            <a:rPr lang="en-US" sz="2400" dirty="0"/>
            <a:t>“Good”</a:t>
          </a:r>
        </a:p>
        <a:p>
          <a:r>
            <a:rPr lang="en-US" sz="1600" dirty="0"/>
            <a:t>10-19% DV </a:t>
          </a:r>
        </a:p>
        <a:p>
          <a:r>
            <a:rPr lang="en-US" sz="1100" dirty="0"/>
            <a:t>per serving and RACC</a:t>
          </a:r>
          <a:endParaRPr lang="en-US" sz="600" dirty="0"/>
        </a:p>
      </dgm:t>
    </dgm:pt>
    <dgm:pt modelId="{BD4AB7D3-C3ED-4EE8-90B3-FA88C054900F}" type="parTrans" cxnId="{4A5ECF46-7197-4569-9A0B-1C26EDDA5689}">
      <dgm:prSet/>
      <dgm:spPr/>
      <dgm:t>
        <a:bodyPr/>
        <a:lstStyle/>
        <a:p>
          <a:endParaRPr lang="en-US"/>
        </a:p>
      </dgm:t>
    </dgm:pt>
    <dgm:pt modelId="{4E1CB0CD-D4D8-4C91-B7C0-364CFD5FCB31}" type="sibTrans" cxnId="{4A5ECF46-7197-4569-9A0B-1C26EDDA5689}">
      <dgm:prSet/>
      <dgm:spPr/>
      <dgm:t>
        <a:bodyPr/>
        <a:lstStyle/>
        <a:p>
          <a:endParaRPr lang="en-US"/>
        </a:p>
      </dgm:t>
    </dgm:pt>
    <dgm:pt modelId="{E6FCC905-9FFD-4734-B4C8-1F273E94BAE2}">
      <dgm:prSet phldrT="[Text]" custT="1"/>
      <dgm:spPr/>
      <dgm:t>
        <a:bodyPr/>
        <a:lstStyle/>
        <a:p>
          <a:r>
            <a:rPr lang="en-US" sz="2400" dirty="0"/>
            <a:t>“Excellent”</a:t>
          </a:r>
        </a:p>
        <a:p>
          <a:r>
            <a:rPr lang="en-US" sz="1600" dirty="0"/>
            <a:t>20% + DV</a:t>
          </a:r>
        </a:p>
        <a:p>
          <a:r>
            <a:rPr lang="en-US" sz="1100" dirty="0"/>
            <a:t>per serving and RACC</a:t>
          </a:r>
        </a:p>
      </dgm:t>
    </dgm:pt>
    <dgm:pt modelId="{E2ACF071-320F-403B-95F9-DF4994A18312}" type="parTrans" cxnId="{7804FB54-184E-4B44-814B-85C12374E126}">
      <dgm:prSet/>
      <dgm:spPr/>
      <dgm:t>
        <a:bodyPr/>
        <a:lstStyle/>
        <a:p>
          <a:endParaRPr lang="en-US"/>
        </a:p>
      </dgm:t>
    </dgm:pt>
    <dgm:pt modelId="{F51913FD-1CAB-4EAC-977A-61EFBBFAC9CC}" type="sibTrans" cxnId="{7804FB54-184E-4B44-814B-85C12374E126}">
      <dgm:prSet/>
      <dgm:spPr/>
      <dgm:t>
        <a:bodyPr/>
        <a:lstStyle/>
        <a:p>
          <a:endParaRPr lang="en-US"/>
        </a:p>
      </dgm:t>
    </dgm:pt>
    <dgm:pt modelId="{158F82D2-3720-4FED-BEC7-1C0303538B62}">
      <dgm:prSet phldrT="[Text]" custT="1"/>
      <dgm:spPr/>
      <dgm:t>
        <a:bodyPr/>
        <a:lstStyle/>
        <a:p>
          <a:r>
            <a:rPr lang="en-US" sz="2400" dirty="0"/>
            <a:t>Absolute</a:t>
          </a:r>
        </a:p>
        <a:p>
          <a:r>
            <a:rPr lang="en-US" sz="1600" dirty="0"/>
            <a:t>100% DV</a:t>
          </a:r>
        </a:p>
        <a:p>
          <a:r>
            <a:rPr lang="en-US" sz="1100" dirty="0"/>
            <a:t>per serving and RACC</a:t>
          </a:r>
          <a:endParaRPr lang="en-US" sz="900" dirty="0"/>
        </a:p>
      </dgm:t>
    </dgm:pt>
    <dgm:pt modelId="{6CAA74BB-400E-46B0-A1D0-55D94CBCCC58}" type="parTrans" cxnId="{11CA509B-8106-43FD-A084-7B457D909B1F}">
      <dgm:prSet/>
      <dgm:spPr/>
      <dgm:t>
        <a:bodyPr/>
        <a:lstStyle/>
        <a:p>
          <a:endParaRPr lang="en-US"/>
        </a:p>
      </dgm:t>
    </dgm:pt>
    <dgm:pt modelId="{F94462CD-4D9F-48A6-8144-65DA47B076CC}" type="sibTrans" cxnId="{11CA509B-8106-43FD-A084-7B457D909B1F}">
      <dgm:prSet/>
      <dgm:spPr/>
      <dgm:t>
        <a:bodyPr/>
        <a:lstStyle/>
        <a:p>
          <a:endParaRPr lang="en-US"/>
        </a:p>
      </dgm:t>
    </dgm:pt>
    <dgm:pt modelId="{A273090E-078A-42F9-95F9-A478B713025A}" type="pres">
      <dgm:prSet presAssocID="{0EE09759-B90C-4137-A6F2-77071DFB8ACF}" presName="Name0" presStyleCnt="0">
        <dgm:presLayoutVars>
          <dgm:dir/>
          <dgm:resizeHandles val="exact"/>
        </dgm:presLayoutVars>
      </dgm:prSet>
      <dgm:spPr/>
    </dgm:pt>
    <dgm:pt modelId="{B99D5B96-CAB2-4A18-B6AA-710E4B68B01E}" type="pres">
      <dgm:prSet presAssocID="{476A96AE-25C3-4C27-A39A-B03CDD1BEC9E}" presName="Name5" presStyleLbl="vennNode1" presStyleIdx="0" presStyleCnt="3">
        <dgm:presLayoutVars>
          <dgm:bulletEnabled val="1"/>
        </dgm:presLayoutVars>
      </dgm:prSet>
      <dgm:spPr/>
    </dgm:pt>
    <dgm:pt modelId="{80A0268A-2AF7-4D16-9B89-8A4F60F5FC57}" type="pres">
      <dgm:prSet presAssocID="{4E1CB0CD-D4D8-4C91-B7C0-364CFD5FCB31}" presName="space" presStyleCnt="0"/>
      <dgm:spPr/>
    </dgm:pt>
    <dgm:pt modelId="{C5BF8951-C8B4-48E5-A9D6-233DBEA7A1A8}" type="pres">
      <dgm:prSet presAssocID="{E6FCC905-9FFD-4734-B4C8-1F273E94BAE2}" presName="Name5" presStyleLbl="vennNode1" presStyleIdx="1" presStyleCnt="3">
        <dgm:presLayoutVars>
          <dgm:bulletEnabled val="1"/>
        </dgm:presLayoutVars>
      </dgm:prSet>
      <dgm:spPr/>
    </dgm:pt>
    <dgm:pt modelId="{AB3B8B79-A717-46EA-8072-13E99B1E57A5}" type="pres">
      <dgm:prSet presAssocID="{F51913FD-1CAB-4EAC-977A-61EFBBFAC9CC}" presName="space" presStyleCnt="0"/>
      <dgm:spPr/>
    </dgm:pt>
    <dgm:pt modelId="{2826282B-92AD-446A-947D-B87545974D83}" type="pres">
      <dgm:prSet presAssocID="{158F82D2-3720-4FED-BEC7-1C0303538B62}" presName="Name5" presStyleLbl="vennNode1" presStyleIdx="2" presStyleCnt="3">
        <dgm:presLayoutVars>
          <dgm:bulletEnabled val="1"/>
        </dgm:presLayoutVars>
      </dgm:prSet>
      <dgm:spPr/>
    </dgm:pt>
  </dgm:ptLst>
  <dgm:cxnLst>
    <dgm:cxn modelId="{284F5214-0906-4120-849B-2464948EBFE3}" type="presOf" srcId="{0EE09759-B90C-4137-A6F2-77071DFB8ACF}" destId="{A273090E-078A-42F9-95F9-A478B713025A}" srcOrd="0" destOrd="0" presId="urn:microsoft.com/office/officeart/2005/8/layout/venn3"/>
    <dgm:cxn modelId="{D24BDE17-08ED-4D56-955A-19B750321D54}" type="presOf" srcId="{E6FCC905-9FFD-4734-B4C8-1F273E94BAE2}" destId="{C5BF8951-C8B4-48E5-A9D6-233DBEA7A1A8}" srcOrd="0" destOrd="0" presId="urn:microsoft.com/office/officeart/2005/8/layout/venn3"/>
    <dgm:cxn modelId="{6B86CF1E-A24D-49E5-9B10-F0FF1589DE12}" type="presOf" srcId="{476A96AE-25C3-4C27-A39A-B03CDD1BEC9E}" destId="{B99D5B96-CAB2-4A18-B6AA-710E4B68B01E}" srcOrd="0" destOrd="0" presId="urn:microsoft.com/office/officeart/2005/8/layout/venn3"/>
    <dgm:cxn modelId="{47CEC826-C1B8-4696-A4AF-77E04A7A4EA0}" type="presOf" srcId="{158F82D2-3720-4FED-BEC7-1C0303538B62}" destId="{2826282B-92AD-446A-947D-B87545974D83}" srcOrd="0" destOrd="0" presId="urn:microsoft.com/office/officeart/2005/8/layout/venn3"/>
    <dgm:cxn modelId="{4A5ECF46-7197-4569-9A0B-1C26EDDA5689}" srcId="{0EE09759-B90C-4137-A6F2-77071DFB8ACF}" destId="{476A96AE-25C3-4C27-A39A-B03CDD1BEC9E}" srcOrd="0" destOrd="0" parTransId="{BD4AB7D3-C3ED-4EE8-90B3-FA88C054900F}" sibTransId="{4E1CB0CD-D4D8-4C91-B7C0-364CFD5FCB31}"/>
    <dgm:cxn modelId="{7804FB54-184E-4B44-814B-85C12374E126}" srcId="{0EE09759-B90C-4137-A6F2-77071DFB8ACF}" destId="{E6FCC905-9FFD-4734-B4C8-1F273E94BAE2}" srcOrd="1" destOrd="0" parTransId="{E2ACF071-320F-403B-95F9-DF4994A18312}" sibTransId="{F51913FD-1CAB-4EAC-977A-61EFBBFAC9CC}"/>
    <dgm:cxn modelId="{11CA509B-8106-43FD-A084-7B457D909B1F}" srcId="{0EE09759-B90C-4137-A6F2-77071DFB8ACF}" destId="{158F82D2-3720-4FED-BEC7-1C0303538B62}" srcOrd="2" destOrd="0" parTransId="{6CAA74BB-400E-46B0-A1D0-55D94CBCCC58}" sibTransId="{F94462CD-4D9F-48A6-8144-65DA47B076CC}"/>
    <dgm:cxn modelId="{A1873E6C-1C28-4E72-A611-A6558E95CB00}" type="presParOf" srcId="{A273090E-078A-42F9-95F9-A478B713025A}" destId="{B99D5B96-CAB2-4A18-B6AA-710E4B68B01E}" srcOrd="0" destOrd="0" presId="urn:microsoft.com/office/officeart/2005/8/layout/venn3"/>
    <dgm:cxn modelId="{FC53B505-7464-4B71-A7E6-4265FABAD454}" type="presParOf" srcId="{A273090E-078A-42F9-95F9-A478B713025A}" destId="{80A0268A-2AF7-4D16-9B89-8A4F60F5FC57}" srcOrd="1" destOrd="0" presId="urn:microsoft.com/office/officeart/2005/8/layout/venn3"/>
    <dgm:cxn modelId="{D72CCF6A-1068-4086-81B6-D44C9BB16E85}" type="presParOf" srcId="{A273090E-078A-42F9-95F9-A478B713025A}" destId="{C5BF8951-C8B4-48E5-A9D6-233DBEA7A1A8}" srcOrd="2" destOrd="0" presId="urn:microsoft.com/office/officeart/2005/8/layout/venn3"/>
    <dgm:cxn modelId="{202353EE-9424-4785-A961-31A402F2D310}" type="presParOf" srcId="{A273090E-078A-42F9-95F9-A478B713025A}" destId="{AB3B8B79-A717-46EA-8072-13E99B1E57A5}" srcOrd="3" destOrd="0" presId="urn:microsoft.com/office/officeart/2005/8/layout/venn3"/>
    <dgm:cxn modelId="{CF06A616-60CA-42F3-ADD8-507D4AB6454D}" type="presParOf" srcId="{A273090E-078A-42F9-95F9-A478B713025A}" destId="{2826282B-92AD-446A-947D-B87545974D83}"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2D144-8FDF-4A0E-AB01-A04D451C8CF9}">
      <dsp:nvSpPr>
        <dsp:cNvPr id="0" name=""/>
        <dsp:cNvSpPr/>
      </dsp:nvSpPr>
      <dsp:spPr>
        <a:xfrm>
          <a:off x="0" y="46391"/>
          <a:ext cx="8527312" cy="399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Health &amp; Wellness is a growing concern of our core and SVC consumer.</a:t>
          </a:r>
        </a:p>
      </dsp:txBody>
      <dsp:txXfrm>
        <a:off x="19509" y="65900"/>
        <a:ext cx="8488294" cy="360627"/>
      </dsp:txXfrm>
    </dsp:sp>
    <dsp:sp modelId="{49AFCE1A-23EC-487A-A0E8-2305ADD7715C}">
      <dsp:nvSpPr>
        <dsp:cNvPr id="0" name=""/>
        <dsp:cNvSpPr/>
      </dsp:nvSpPr>
      <dsp:spPr>
        <a:xfrm>
          <a:off x="0" y="446037"/>
          <a:ext cx="8527312"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74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tx1">
                  <a:lumMod val="95000"/>
                  <a:lumOff val="5000"/>
                </a:schemeClr>
              </a:solidFill>
            </a:rPr>
            <a:t>4 in 10 US consumers agree they pay attention to the types of sugar and sweeteners used in juices and CSD’s…” –Mintel.com, </a:t>
          </a:r>
          <a:r>
            <a:rPr lang="en-US" sz="1400" i="1" kern="1200" dirty="0">
              <a:solidFill>
                <a:schemeClr val="tx1">
                  <a:lumMod val="95000"/>
                  <a:lumOff val="5000"/>
                </a:schemeClr>
              </a:solidFill>
            </a:rPr>
            <a:t>Annual Overview – Nutrition, Health &amp; Wellness 2015</a:t>
          </a:r>
          <a:endParaRPr lang="en-US" sz="1400" kern="1200" dirty="0">
            <a:solidFill>
              <a:schemeClr val="tx1">
                <a:lumMod val="95000"/>
                <a:lumOff val="5000"/>
              </a:schemeClr>
            </a:solidFill>
          </a:endParaRPr>
        </a:p>
        <a:p>
          <a:pPr marL="57150" lvl="1" indent="-57150" algn="l" defTabSz="488950">
            <a:lnSpc>
              <a:spcPct val="90000"/>
            </a:lnSpc>
            <a:spcBef>
              <a:spcPct val="0"/>
            </a:spcBef>
            <a:spcAft>
              <a:spcPct val="20000"/>
            </a:spcAft>
            <a:buChar char="•"/>
          </a:pPr>
          <a:endParaRPr lang="en-US" sz="1100" kern="1200" dirty="0"/>
        </a:p>
      </dsp:txBody>
      <dsp:txXfrm>
        <a:off x="0" y="446037"/>
        <a:ext cx="8527312" cy="861120"/>
      </dsp:txXfrm>
    </dsp:sp>
    <dsp:sp modelId="{DF3420DC-21E5-4E56-949E-DD5178D05A2A}">
      <dsp:nvSpPr>
        <dsp:cNvPr id="0" name=""/>
        <dsp:cNvSpPr/>
      </dsp:nvSpPr>
      <dsp:spPr>
        <a:xfrm>
          <a:off x="0" y="1144543"/>
          <a:ext cx="8527312" cy="461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Today our portfolio is not positioned well to address barriers which center around H&amp;W concerns.</a:t>
          </a:r>
        </a:p>
      </dsp:txBody>
      <dsp:txXfrm>
        <a:off x="22542" y="1167085"/>
        <a:ext cx="8482228" cy="416696"/>
      </dsp:txXfrm>
    </dsp:sp>
    <dsp:sp modelId="{45CFB2E8-1F88-4F3E-87DA-C4DE55A91960}">
      <dsp:nvSpPr>
        <dsp:cNvPr id="0" name=""/>
        <dsp:cNvSpPr/>
      </dsp:nvSpPr>
      <dsp:spPr>
        <a:xfrm>
          <a:off x="0" y="1617158"/>
          <a:ext cx="8527312"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74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tx1"/>
              </a:solidFill>
            </a:rPr>
            <a:t>Current KA product claims varies across forms and claim type (sugar, antioxidants, Vitamin C, </a:t>
          </a:r>
          <a:r>
            <a:rPr lang="en-US" sz="1400" kern="1200" dirty="0" err="1">
              <a:solidFill>
                <a:schemeClr val="tx1"/>
              </a:solidFill>
            </a:rPr>
            <a:t>etc</a:t>
          </a:r>
          <a:r>
            <a:rPr lang="en-US" sz="1400" kern="1200" dirty="0">
              <a:solidFill>
                <a:schemeClr val="tx1"/>
              </a:solidFill>
            </a:rPr>
            <a:t>)</a:t>
          </a:r>
        </a:p>
        <a:p>
          <a:pPr marL="114300" lvl="1" indent="-114300" algn="l" defTabSz="622300">
            <a:lnSpc>
              <a:spcPct val="90000"/>
            </a:lnSpc>
            <a:spcBef>
              <a:spcPct val="0"/>
            </a:spcBef>
            <a:spcAft>
              <a:spcPct val="20000"/>
            </a:spcAft>
            <a:buChar char="•"/>
          </a:pPr>
          <a:r>
            <a:rPr lang="en-US" sz="1400" kern="1200" dirty="0">
              <a:solidFill>
                <a:schemeClr val="tx1"/>
              </a:solidFill>
            </a:rPr>
            <a:t>Difficult to position brand as a better-for-you option to consumer</a:t>
          </a:r>
        </a:p>
      </dsp:txBody>
      <dsp:txXfrm>
        <a:off x="0" y="1617158"/>
        <a:ext cx="8527312" cy="861120"/>
      </dsp:txXfrm>
    </dsp:sp>
    <dsp:sp modelId="{EC089A39-9567-422E-A9FD-CFDFC25212B5}">
      <dsp:nvSpPr>
        <dsp:cNvPr id="0" name=""/>
        <dsp:cNvSpPr/>
      </dsp:nvSpPr>
      <dsp:spPr>
        <a:xfrm>
          <a:off x="0" y="2315671"/>
          <a:ext cx="8527312" cy="4321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We need a unified BFY claim strategy portfolio-wide: </a:t>
          </a:r>
          <a:r>
            <a:rPr lang="en-US" sz="1600" b="1" i="1" kern="1200" dirty="0">
              <a:solidFill>
                <a:schemeClr val="bg1"/>
              </a:solidFill>
            </a:rPr>
            <a:t>50% less sugar and a Good Source of Vitamin C.</a:t>
          </a:r>
          <a:endParaRPr lang="en-US" sz="1600" b="1" kern="1200" dirty="0">
            <a:solidFill>
              <a:schemeClr val="bg1"/>
            </a:solidFill>
          </a:endParaRPr>
        </a:p>
      </dsp:txBody>
      <dsp:txXfrm>
        <a:off x="21097" y="2336768"/>
        <a:ext cx="8485118" cy="389984"/>
      </dsp:txXfrm>
    </dsp:sp>
    <dsp:sp modelId="{29115C23-9827-4D12-A170-C16E4086E660}">
      <dsp:nvSpPr>
        <dsp:cNvPr id="0" name=""/>
        <dsp:cNvSpPr/>
      </dsp:nvSpPr>
      <dsp:spPr>
        <a:xfrm>
          <a:off x="0" y="2747843"/>
          <a:ext cx="8527312"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74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80% of panelists ranked these as their top two RTBs in 2014 </a:t>
          </a:r>
          <a:r>
            <a:rPr lang="en-US" sz="1400" kern="1200" dirty="0" err="1"/>
            <a:t>Affinova</a:t>
          </a:r>
          <a:endParaRPr lang="en-US" sz="1400" kern="1200" dirty="0"/>
        </a:p>
        <a:p>
          <a:pPr marL="114300" lvl="1" indent="-114300" algn="l" defTabSz="533400">
            <a:lnSpc>
              <a:spcPct val="90000"/>
            </a:lnSpc>
            <a:spcBef>
              <a:spcPct val="0"/>
            </a:spcBef>
            <a:spcAft>
              <a:spcPct val="20000"/>
            </a:spcAft>
            <a:buChar char="•"/>
          </a:pPr>
          <a:endParaRPr lang="en-US" sz="1200" kern="1200" dirty="0"/>
        </a:p>
      </dsp:txBody>
      <dsp:txXfrm>
        <a:off x="0" y="2747843"/>
        <a:ext cx="8527312" cy="861120"/>
      </dsp:txXfrm>
    </dsp:sp>
    <dsp:sp modelId="{0C5FB450-4AFF-41D2-93B9-11A93DBA62F8}">
      <dsp:nvSpPr>
        <dsp:cNvPr id="0" name=""/>
        <dsp:cNvSpPr/>
      </dsp:nvSpPr>
      <dsp:spPr>
        <a:xfrm>
          <a:off x="0" y="4417345"/>
          <a:ext cx="8527312" cy="496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Implementing this will position us to re-gain share and advertise more KA forms to children.</a:t>
          </a:r>
        </a:p>
      </dsp:txBody>
      <dsp:txXfrm>
        <a:off x="24256" y="4441601"/>
        <a:ext cx="8478800" cy="448380"/>
      </dsp:txXfrm>
    </dsp:sp>
    <dsp:sp modelId="{DFAFB70A-240B-466F-A873-36C78C9EB4B5}">
      <dsp:nvSpPr>
        <dsp:cNvPr id="0" name=""/>
        <dsp:cNvSpPr/>
      </dsp:nvSpPr>
      <dsp:spPr>
        <a:xfrm>
          <a:off x="0" y="3913592"/>
          <a:ext cx="8527312"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74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0" kern="1200" dirty="0"/>
            <a:t>Leverage synergies from Jammers </a:t>
          </a:r>
          <a:r>
            <a:rPr lang="en-US" sz="1400" b="0" kern="1200" dirty="0" err="1"/>
            <a:t>Renov</a:t>
          </a:r>
          <a:r>
            <a:rPr lang="en-US" sz="1400" b="0" kern="1200" dirty="0"/>
            <a:t>., Mio fortification, and Project Seneca </a:t>
          </a:r>
        </a:p>
      </dsp:txBody>
      <dsp:txXfrm>
        <a:off x="0" y="3913592"/>
        <a:ext cx="8527312" cy="861120"/>
      </dsp:txXfrm>
    </dsp:sp>
    <dsp:sp modelId="{3E67A5DA-CF70-40F7-9963-053C65DBFF46}">
      <dsp:nvSpPr>
        <dsp:cNvPr id="0" name=""/>
        <dsp:cNvSpPr/>
      </dsp:nvSpPr>
      <dsp:spPr>
        <a:xfrm>
          <a:off x="0" y="3408970"/>
          <a:ext cx="8527312" cy="496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Estimated total investment: approx. $0.9MM</a:t>
          </a:r>
          <a:r>
            <a:rPr lang="en-US" sz="1600" kern="1200" dirty="0">
              <a:solidFill>
                <a:srgbClr val="FF0000"/>
              </a:solidFill>
            </a:rPr>
            <a:t> </a:t>
          </a:r>
          <a:r>
            <a:rPr lang="en-US" sz="1600" kern="1200" dirty="0">
              <a:solidFill>
                <a:schemeClr val="bg1"/>
              </a:solidFill>
            </a:rPr>
            <a:t>to communicate a new message on RKA, reformulate 32oz. and 96oz. RTD bottles, and fortify Bursts and LC </a:t>
          </a:r>
        </a:p>
      </dsp:txBody>
      <dsp:txXfrm>
        <a:off x="24256" y="3433226"/>
        <a:ext cx="8478800" cy="44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51559-122B-4A94-9282-B6F00EEAB96E}">
      <dsp:nvSpPr>
        <dsp:cNvPr id="0" name=""/>
        <dsp:cNvSpPr/>
      </dsp:nvSpPr>
      <dsp:spPr>
        <a:xfrm rot="5400000">
          <a:off x="-199527" y="383663"/>
          <a:ext cx="2083752" cy="176492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Friend Mom</a:t>
          </a:r>
        </a:p>
      </dsp:txBody>
      <dsp:txXfrm rot="-5400000">
        <a:off x="-40111" y="1106707"/>
        <a:ext cx="1764920" cy="318832"/>
      </dsp:txXfrm>
    </dsp:sp>
    <dsp:sp modelId="{3C088AC7-CF48-47AD-8C7A-86F87A85A3C2}">
      <dsp:nvSpPr>
        <dsp:cNvPr id="0" name=""/>
        <dsp:cNvSpPr/>
      </dsp:nvSpPr>
      <dsp:spPr>
        <a:xfrm rot="5400000">
          <a:off x="4520269" y="-2634211"/>
          <a:ext cx="1225163" cy="697653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a:latin typeface="Arial" pitchFamily="34" charset="0"/>
              <a:ea typeface="Times New Roman" pitchFamily="18" charset="0"/>
              <a:cs typeface="Arial" pitchFamily="34" charset="0"/>
            </a:rPr>
            <a:t>“I pretty much get what [drink] I know they’ll love. </a:t>
          </a:r>
          <a:r>
            <a:rPr lang="en-US" sz="1400" b="1" i="1" kern="1200" dirty="0">
              <a:latin typeface="Arial" pitchFamily="34" charset="0"/>
              <a:ea typeface="Times New Roman" pitchFamily="18" charset="0"/>
              <a:cs typeface="Arial" pitchFamily="34" charset="0"/>
            </a:rPr>
            <a:t>I look for things                                          </a:t>
          </a:r>
          <a:r>
            <a:rPr lang="en-US" sz="1400" b="1" i="1" kern="1200" dirty="0">
              <a:latin typeface="Arial" pitchFamily="34" charset="0"/>
              <a:cs typeface="Arial" pitchFamily="34" charset="0"/>
            </a:rPr>
            <a:t>that are ‘in the middle’ – not too bad for them</a:t>
          </a:r>
          <a:r>
            <a:rPr lang="en-US" sz="1400" kern="1200" dirty="0">
              <a:latin typeface="Arial" pitchFamily="34" charset="0"/>
              <a:cs typeface="Arial" pitchFamily="34" charset="0"/>
            </a:rPr>
            <a:t>.”</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Non-Soda beverages are one of the more permissible categories.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If it’s a less acceptable choice, Mom will limit frequency of usage.</a:t>
          </a:r>
        </a:p>
      </dsp:txBody>
      <dsp:txXfrm rot="-5400000">
        <a:off x="1644585" y="301281"/>
        <a:ext cx="6916724" cy="1105547"/>
      </dsp:txXfrm>
    </dsp:sp>
    <dsp:sp modelId="{1F2A2454-7A76-4945-AA92-E6FD61C0BE57}">
      <dsp:nvSpPr>
        <dsp:cNvPr id="0" name=""/>
        <dsp:cNvSpPr/>
      </dsp:nvSpPr>
      <dsp:spPr>
        <a:xfrm rot="5400000">
          <a:off x="-303715" y="2273191"/>
          <a:ext cx="2292127" cy="1764920"/>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Coach  Mom V1</a:t>
          </a:r>
          <a:endParaRPr lang="en-US" sz="1600" kern="1200" dirty="0"/>
        </a:p>
      </dsp:txBody>
      <dsp:txXfrm rot="-5400000">
        <a:off x="-40111" y="2892047"/>
        <a:ext cx="1764920" cy="527207"/>
      </dsp:txXfrm>
    </dsp:sp>
    <dsp:sp modelId="{CD58ECEC-79B6-4DCF-AA74-314DCFF962AD}">
      <dsp:nvSpPr>
        <dsp:cNvPr id="0" name=""/>
        <dsp:cNvSpPr/>
      </dsp:nvSpPr>
      <dsp:spPr>
        <a:xfrm rot="5400000">
          <a:off x="4432457" y="-733733"/>
          <a:ext cx="1400788" cy="697653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a:latin typeface="Arial" pitchFamily="34" charset="0"/>
              <a:ea typeface="Times New Roman" pitchFamily="18" charset="0"/>
              <a:cs typeface="Arial" pitchFamily="34" charset="0"/>
            </a:rPr>
            <a:t>“The drinks I buy need to be appropriate for a variety of occasions,                           to pack in lunch boxes or for after school activities.” </a:t>
          </a:r>
          <a:endParaRPr lang="en-US" sz="1400" kern="1200" dirty="0"/>
        </a:p>
        <a:p>
          <a:pPr marL="114300" lvl="1" indent="-114300" algn="l" defTabSz="622300">
            <a:lnSpc>
              <a:spcPct val="90000"/>
            </a:lnSpc>
            <a:spcBef>
              <a:spcPct val="0"/>
            </a:spcBef>
            <a:spcAft>
              <a:spcPct val="15000"/>
            </a:spcAft>
            <a:buChar char="•"/>
          </a:pPr>
          <a:r>
            <a:rPr lang="en-US" sz="1400" i="1" kern="1200" dirty="0">
              <a:latin typeface="Arial" pitchFamily="34" charset="0"/>
              <a:ea typeface="Times New Roman" pitchFamily="18" charset="0"/>
              <a:cs typeface="Arial" pitchFamily="34" charset="0"/>
            </a:rPr>
            <a:t>“</a:t>
          </a:r>
          <a:r>
            <a:rPr lang="en-US" sz="1400" b="1" i="1" kern="1200" dirty="0">
              <a:latin typeface="Arial" pitchFamily="34" charset="0"/>
              <a:ea typeface="Times New Roman" pitchFamily="18" charset="0"/>
              <a:cs typeface="Arial" pitchFamily="34" charset="0"/>
            </a:rPr>
            <a:t>I look for new flavors that my kids think are “cool”, but they                                    still need to be nutritional and contain vitamins.”</a:t>
          </a:r>
          <a:endParaRPr lang="en-US" sz="1400" b="1" kern="1200" dirty="0"/>
        </a:p>
      </dsp:txBody>
      <dsp:txXfrm rot="-5400000">
        <a:off x="1644586" y="2122519"/>
        <a:ext cx="6908151" cy="1264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F3BBD-FD68-4471-A78E-01638DA5BB70}">
      <dsp:nvSpPr>
        <dsp:cNvPr id="0" name=""/>
        <dsp:cNvSpPr/>
      </dsp:nvSpPr>
      <dsp:spPr>
        <a:xfrm>
          <a:off x="1427218" y="1041988"/>
          <a:ext cx="2672900" cy="202915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-SSKA </a:t>
          </a:r>
          <a:r>
            <a:rPr lang="en-US" sz="1400" kern="1200" dirty="0"/>
            <a:t>(35% less… soda)</a:t>
          </a:r>
          <a:endParaRPr lang="en-US" sz="1800" kern="1200" dirty="0"/>
        </a:p>
        <a:p>
          <a:pPr marL="0" lvl="0" indent="0" algn="l" defTabSz="889000">
            <a:lnSpc>
              <a:spcPct val="90000"/>
            </a:lnSpc>
            <a:spcBef>
              <a:spcPct val="0"/>
            </a:spcBef>
            <a:spcAft>
              <a:spcPct val="35000"/>
            </a:spcAft>
            <a:buNone/>
          </a:pPr>
          <a:r>
            <a:rPr lang="en-US" sz="2000" kern="1200" dirty="0"/>
            <a:t>-Singles </a:t>
          </a:r>
          <a:r>
            <a:rPr lang="en-US" sz="1400" kern="1200" dirty="0"/>
            <a:t>(50% less </a:t>
          </a:r>
          <a:r>
            <a:rPr lang="en-US" sz="1400" i="1" kern="1200" dirty="0"/>
            <a:t>than</a:t>
          </a:r>
          <a:r>
            <a:rPr lang="en-US" sz="1400" kern="1200" dirty="0"/>
            <a:t> </a:t>
          </a:r>
          <a:r>
            <a:rPr lang="en-US" sz="1400" i="1" kern="1200" dirty="0"/>
            <a:t>regular KA)</a:t>
          </a:r>
        </a:p>
        <a:p>
          <a:pPr marL="0" lvl="0" indent="0" algn="l" defTabSz="889000">
            <a:lnSpc>
              <a:spcPct val="90000"/>
            </a:lnSpc>
            <a:spcBef>
              <a:spcPct val="0"/>
            </a:spcBef>
            <a:spcAft>
              <a:spcPct val="35000"/>
            </a:spcAft>
            <a:buNone/>
          </a:pPr>
          <a:r>
            <a:rPr lang="en-US" sz="2000" kern="1200" dirty="0"/>
            <a:t>-Bursts</a:t>
          </a:r>
          <a:r>
            <a:rPr lang="en-US" sz="1600" kern="1200" dirty="0"/>
            <a:t> </a:t>
          </a:r>
          <a:r>
            <a:rPr lang="en-US" sz="1400" kern="1200" dirty="0"/>
            <a:t>(75% less…soda)</a:t>
          </a:r>
        </a:p>
        <a:p>
          <a:pPr marL="0" lvl="0" indent="0" algn="l" defTabSz="889000">
            <a:lnSpc>
              <a:spcPct val="90000"/>
            </a:lnSpc>
            <a:spcBef>
              <a:spcPct val="0"/>
            </a:spcBef>
            <a:spcAft>
              <a:spcPct val="35000"/>
            </a:spcAft>
            <a:buNone/>
          </a:pPr>
          <a:r>
            <a:rPr lang="en-US" sz="2000" kern="1200" dirty="0"/>
            <a:t>-Wacky Waters </a:t>
          </a:r>
          <a:r>
            <a:rPr lang="en-US" sz="1400" kern="1200" dirty="0"/>
            <a:t>(80% less...soda) but no current claim</a:t>
          </a:r>
        </a:p>
        <a:p>
          <a:pPr marL="0" lvl="0" indent="0" algn="l" defTabSz="889000">
            <a:lnSpc>
              <a:spcPct val="90000"/>
            </a:lnSpc>
            <a:spcBef>
              <a:spcPct val="0"/>
            </a:spcBef>
            <a:spcAft>
              <a:spcPct val="35000"/>
            </a:spcAft>
            <a:buNone/>
          </a:pPr>
          <a:endParaRPr lang="en-US" sz="1400" kern="1200" dirty="0"/>
        </a:p>
      </dsp:txBody>
      <dsp:txXfrm>
        <a:off x="1854882" y="1041988"/>
        <a:ext cx="2245236" cy="2029157"/>
      </dsp:txXfrm>
    </dsp:sp>
    <dsp:sp modelId="{68695489-65A3-448F-BEBC-1033AC783CE8}">
      <dsp:nvSpPr>
        <dsp:cNvPr id="0" name=""/>
        <dsp:cNvSpPr/>
      </dsp:nvSpPr>
      <dsp:spPr>
        <a:xfrm>
          <a:off x="1427218" y="3071146"/>
          <a:ext cx="2672900" cy="17828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dirty="0"/>
            <a:t>-Easy Mix </a:t>
          </a:r>
          <a:r>
            <a:rPr lang="en-US" sz="1400" kern="1200" dirty="0"/>
            <a:t>(50% less…soda) ~ </a:t>
          </a:r>
          <a:r>
            <a:rPr lang="en-US" sz="1400" i="1" kern="1200" dirty="0"/>
            <a:t>only made in ads, not on pack</a:t>
          </a:r>
          <a:endParaRPr lang="en-US" sz="2000" i="1" kern="1200" dirty="0"/>
        </a:p>
      </dsp:txBody>
      <dsp:txXfrm>
        <a:off x="1854882" y="3071146"/>
        <a:ext cx="2245236" cy="1782824"/>
      </dsp:txXfrm>
    </dsp:sp>
    <dsp:sp modelId="{EFD00AAC-F63D-4F1C-89F3-3EA261234F73}">
      <dsp:nvSpPr>
        <dsp:cNvPr id="0" name=""/>
        <dsp:cNvSpPr/>
      </dsp:nvSpPr>
      <dsp:spPr>
        <a:xfrm>
          <a:off x="1671" y="329215"/>
          <a:ext cx="1781933" cy="17819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Sugar </a:t>
          </a:r>
        </a:p>
        <a:p>
          <a:pPr marL="0" lvl="0" indent="0" algn="ctr" defTabSz="800100">
            <a:lnSpc>
              <a:spcPct val="90000"/>
            </a:lnSpc>
            <a:spcBef>
              <a:spcPct val="0"/>
            </a:spcBef>
            <a:spcAft>
              <a:spcPct val="35000"/>
            </a:spcAft>
            <a:buNone/>
          </a:pPr>
          <a:r>
            <a:rPr lang="en-US" sz="1800" kern="1200" dirty="0"/>
            <a:t>Claims</a:t>
          </a:r>
        </a:p>
      </dsp:txBody>
      <dsp:txXfrm>
        <a:off x="262629" y="590173"/>
        <a:ext cx="1260017" cy="1260017"/>
      </dsp:txXfrm>
    </dsp:sp>
    <dsp:sp modelId="{8C8C786E-6C36-43B0-A40E-7D610A457DFE}">
      <dsp:nvSpPr>
        <dsp:cNvPr id="0" name=""/>
        <dsp:cNvSpPr/>
      </dsp:nvSpPr>
      <dsp:spPr>
        <a:xfrm>
          <a:off x="5882052" y="1041988"/>
          <a:ext cx="2672900" cy="37404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dirty="0"/>
            <a:t>-Jammers </a:t>
          </a:r>
          <a:r>
            <a:rPr lang="en-US" sz="1400" kern="1200" dirty="0"/>
            <a:t>(100% DV except 3 SKUs: just “Vitamin C”)</a:t>
          </a:r>
        </a:p>
        <a:p>
          <a:pPr marL="0" lvl="0" indent="0" algn="l" defTabSz="889000">
            <a:lnSpc>
              <a:spcPct val="90000"/>
            </a:lnSpc>
            <a:spcBef>
              <a:spcPct val="0"/>
            </a:spcBef>
            <a:spcAft>
              <a:spcPct val="35000"/>
            </a:spcAft>
            <a:buNone/>
          </a:pPr>
          <a:r>
            <a:rPr lang="en-US" sz="2000" kern="1200" dirty="0"/>
            <a:t>-16, 32, &amp; 96oz RTD</a:t>
          </a:r>
          <a:r>
            <a:rPr lang="en-US" sz="1800" kern="1200" dirty="0"/>
            <a:t> </a:t>
          </a:r>
          <a:r>
            <a:rPr lang="en-US" sz="1400" kern="1200" dirty="0"/>
            <a:t>(100% DV)</a:t>
          </a:r>
        </a:p>
        <a:p>
          <a:pPr marL="0" lvl="0" indent="0" algn="l" defTabSz="889000">
            <a:lnSpc>
              <a:spcPct val="90000"/>
            </a:lnSpc>
            <a:spcBef>
              <a:spcPct val="0"/>
            </a:spcBef>
            <a:spcAft>
              <a:spcPct val="35000"/>
            </a:spcAft>
            <a:buNone/>
          </a:pPr>
          <a:r>
            <a:rPr lang="en-US" sz="2000" kern="1200" dirty="0"/>
            <a:t>-Powders  - </a:t>
          </a:r>
          <a:r>
            <a:rPr lang="en-US" sz="1400" kern="1200" dirty="0"/>
            <a:t>“Good Source” currently </a:t>
          </a:r>
        </a:p>
        <a:p>
          <a:pPr marL="0" lvl="0" indent="0" algn="l" defTabSz="889000">
            <a:lnSpc>
              <a:spcPct val="90000"/>
            </a:lnSpc>
            <a:spcBef>
              <a:spcPct val="0"/>
            </a:spcBef>
            <a:spcAft>
              <a:spcPct val="35000"/>
            </a:spcAft>
            <a:buNone/>
          </a:pPr>
          <a:r>
            <a:rPr lang="en-US" sz="1400" kern="1200" dirty="0"/>
            <a:t>(past: “Provides”, “Rich In”, “Excellent Source” depending on SKU)</a:t>
          </a:r>
          <a:endParaRPr lang="en-US" sz="2400" kern="1200" dirty="0"/>
        </a:p>
      </dsp:txBody>
      <dsp:txXfrm>
        <a:off x="6309717" y="1041988"/>
        <a:ext cx="2245236" cy="3740473"/>
      </dsp:txXfrm>
    </dsp:sp>
    <dsp:sp modelId="{68EA1221-2593-450A-972D-F22A7E57D226}">
      <dsp:nvSpPr>
        <dsp:cNvPr id="0" name=""/>
        <dsp:cNvSpPr/>
      </dsp:nvSpPr>
      <dsp:spPr>
        <a:xfrm>
          <a:off x="4456505" y="329215"/>
          <a:ext cx="1781933" cy="17819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Vitamin C Claims</a:t>
          </a:r>
          <a:endParaRPr lang="en-US" sz="2000" kern="1200" dirty="0"/>
        </a:p>
      </dsp:txBody>
      <dsp:txXfrm>
        <a:off x="4717463" y="590173"/>
        <a:ext cx="1260017" cy="1260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1A389-57F8-4A2F-96F0-CED774A47442}">
      <dsp:nvSpPr>
        <dsp:cNvPr id="0" name=""/>
        <dsp:cNvSpPr/>
      </dsp:nvSpPr>
      <dsp:spPr>
        <a:xfrm>
          <a:off x="0" y="227045"/>
          <a:ext cx="2153439" cy="1292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endParaRPr lang="en-US" sz="800" u="sng" kern="1200" dirty="0"/>
        </a:p>
        <a:p>
          <a:pPr marL="0" lvl="0" indent="0" algn="ctr" defTabSz="355600">
            <a:lnSpc>
              <a:spcPct val="90000"/>
            </a:lnSpc>
            <a:spcBef>
              <a:spcPct val="0"/>
            </a:spcBef>
            <a:spcAft>
              <a:spcPct val="35000"/>
            </a:spcAft>
            <a:buNone/>
          </a:pPr>
          <a:r>
            <a:rPr lang="en-US" sz="1600" u="sng" kern="1200" dirty="0"/>
            <a:t>CONTENT:</a:t>
          </a:r>
        </a:p>
        <a:p>
          <a:pPr marL="0" lvl="0" indent="0" algn="ctr" defTabSz="355600">
            <a:lnSpc>
              <a:spcPct val="90000"/>
            </a:lnSpc>
            <a:spcBef>
              <a:spcPct val="0"/>
            </a:spcBef>
            <a:spcAft>
              <a:spcPct val="35000"/>
            </a:spcAft>
            <a:buNone/>
          </a:pPr>
          <a:r>
            <a:rPr lang="en-US" sz="1600" kern="1200" dirty="0"/>
            <a:t>25g vs. 3g sugar</a:t>
          </a:r>
        </a:p>
      </dsp:txBody>
      <dsp:txXfrm>
        <a:off x="0" y="227045"/>
        <a:ext cx="2153439" cy="1292063"/>
      </dsp:txXfrm>
    </dsp:sp>
    <dsp:sp modelId="{9742EDF1-E327-46A2-99B8-49D9A85C304B}">
      <dsp:nvSpPr>
        <dsp:cNvPr id="0" name=""/>
        <dsp:cNvSpPr/>
      </dsp:nvSpPr>
      <dsp:spPr>
        <a:xfrm>
          <a:off x="2368782" y="227045"/>
          <a:ext cx="2153439" cy="1292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dirty="0"/>
            <a:t>CLARITY:</a:t>
          </a:r>
        </a:p>
        <a:p>
          <a:pPr marL="0" lvl="0" indent="0" algn="ctr" defTabSz="711200">
            <a:lnSpc>
              <a:spcPct val="90000"/>
            </a:lnSpc>
            <a:spcBef>
              <a:spcPct val="0"/>
            </a:spcBef>
            <a:spcAft>
              <a:spcPct val="35000"/>
            </a:spcAft>
            <a:buNone/>
          </a:pPr>
          <a:r>
            <a:rPr lang="en-US" sz="1400" kern="1200" dirty="0"/>
            <a:t>-No equity advertising at first. Educate consumer</a:t>
          </a:r>
        </a:p>
        <a:p>
          <a:pPr marL="0" lvl="0" indent="0" algn="ctr" defTabSz="711200">
            <a:lnSpc>
              <a:spcPct val="90000"/>
            </a:lnSpc>
            <a:spcBef>
              <a:spcPct val="0"/>
            </a:spcBef>
            <a:spcAft>
              <a:spcPct val="35000"/>
            </a:spcAft>
            <a:buNone/>
          </a:pPr>
          <a:r>
            <a:rPr lang="en-US" sz="1400" kern="1200" dirty="0"/>
            <a:t>-Facts Up Front</a:t>
          </a:r>
        </a:p>
      </dsp:txBody>
      <dsp:txXfrm>
        <a:off x="2368782" y="227045"/>
        <a:ext cx="2153439" cy="1292063"/>
      </dsp:txXfrm>
    </dsp:sp>
    <dsp:sp modelId="{2C52CB23-B191-458B-929E-E98D282FAF9F}">
      <dsp:nvSpPr>
        <dsp:cNvPr id="0" name=""/>
        <dsp:cNvSpPr/>
      </dsp:nvSpPr>
      <dsp:spPr>
        <a:xfrm>
          <a:off x="4737565" y="227045"/>
          <a:ext cx="2153439" cy="1292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u="sng" kern="1200" dirty="0"/>
            <a:t>CONSENSUS:</a:t>
          </a:r>
        </a:p>
        <a:p>
          <a:pPr marL="0" lvl="0" indent="0" algn="ctr" defTabSz="711200">
            <a:lnSpc>
              <a:spcPct val="90000"/>
            </a:lnSpc>
            <a:spcBef>
              <a:spcPct val="0"/>
            </a:spcBef>
            <a:spcAft>
              <a:spcPct val="35000"/>
            </a:spcAft>
            <a:buNone/>
          </a:pPr>
          <a:r>
            <a:rPr lang="en-US" sz="1600" kern="1200" dirty="0"/>
            <a:t>Legal &amp; NAR – </a:t>
          </a:r>
          <a:r>
            <a:rPr lang="en-US" sz="1200" kern="1200" dirty="0"/>
            <a:t>difficulty making umbrella sugar claim that includes RKA; better  if communication is form-specific </a:t>
          </a:r>
        </a:p>
        <a:p>
          <a:pPr marL="0" lvl="0" indent="0" algn="ctr" defTabSz="711200">
            <a:lnSpc>
              <a:spcPct val="90000"/>
            </a:lnSpc>
            <a:spcBef>
              <a:spcPct val="0"/>
            </a:spcBef>
            <a:spcAft>
              <a:spcPct val="35000"/>
            </a:spcAft>
            <a:buNone/>
          </a:pPr>
          <a:endParaRPr lang="en-US" sz="1600" kern="1200" dirty="0"/>
        </a:p>
      </dsp:txBody>
      <dsp:txXfrm>
        <a:off x="4737565" y="227045"/>
        <a:ext cx="2153439" cy="1292063"/>
      </dsp:txXfrm>
    </dsp:sp>
    <dsp:sp modelId="{DE1F6CD9-242E-4B80-96BA-570DEB979D0F}">
      <dsp:nvSpPr>
        <dsp:cNvPr id="0" name=""/>
        <dsp:cNvSpPr/>
      </dsp:nvSpPr>
      <dsp:spPr>
        <a:xfrm>
          <a:off x="0" y="1774765"/>
          <a:ext cx="2153439" cy="1292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50"/>
            </a:spcAft>
            <a:buNone/>
          </a:pPr>
          <a:r>
            <a:rPr lang="en-US" sz="1600" u="sng" kern="1200" dirty="0"/>
            <a:t>RISKS:</a:t>
          </a:r>
        </a:p>
        <a:p>
          <a:pPr marL="0" lvl="0" indent="0" algn="ctr" defTabSz="711200">
            <a:lnSpc>
              <a:spcPct val="90000"/>
            </a:lnSpc>
            <a:spcBef>
              <a:spcPct val="0"/>
            </a:spcBef>
            <a:spcAft>
              <a:spcPts val="50"/>
            </a:spcAft>
            <a:buNone/>
          </a:pPr>
          <a:r>
            <a:rPr lang="en-US" sz="1600" kern="1200" dirty="0"/>
            <a:t>-</a:t>
          </a:r>
          <a:r>
            <a:rPr lang="en-US" sz="1400" kern="1200" dirty="0"/>
            <a:t>scrutiny from CSPI</a:t>
          </a:r>
        </a:p>
        <a:p>
          <a:pPr marL="0" lvl="0" indent="0" algn="ctr" defTabSz="711200">
            <a:lnSpc>
              <a:spcPct val="90000"/>
            </a:lnSpc>
            <a:spcBef>
              <a:spcPct val="0"/>
            </a:spcBef>
            <a:spcAft>
              <a:spcPts val="50"/>
            </a:spcAft>
            <a:buNone/>
          </a:pPr>
          <a:endParaRPr lang="en-US" sz="600" u="sng" kern="1200" dirty="0"/>
        </a:p>
        <a:p>
          <a:pPr marL="0" lvl="0" indent="0" algn="ctr" defTabSz="711200">
            <a:lnSpc>
              <a:spcPct val="90000"/>
            </a:lnSpc>
            <a:spcBef>
              <a:spcPct val="0"/>
            </a:spcBef>
            <a:spcAft>
              <a:spcPts val="50"/>
            </a:spcAft>
            <a:buNone/>
          </a:pPr>
          <a:r>
            <a:rPr lang="en-US" sz="1600" u="sng" kern="1200" dirty="0"/>
            <a:t>MITIGATION:</a:t>
          </a:r>
        </a:p>
        <a:p>
          <a:pPr marL="0" lvl="0" indent="0" algn="ctr" defTabSz="711200">
            <a:lnSpc>
              <a:spcPct val="90000"/>
            </a:lnSpc>
            <a:spcBef>
              <a:spcPct val="0"/>
            </a:spcBef>
            <a:spcAft>
              <a:spcPts val="50"/>
            </a:spcAft>
            <a:buNone/>
          </a:pPr>
          <a:r>
            <a:rPr lang="en-US" sz="1600" kern="1200" dirty="0"/>
            <a:t>-</a:t>
          </a:r>
          <a:r>
            <a:rPr lang="en-US" sz="1400" kern="1200" dirty="0"/>
            <a:t>communication &amp; messaging</a:t>
          </a:r>
        </a:p>
      </dsp:txBody>
      <dsp:txXfrm>
        <a:off x="0" y="1774765"/>
        <a:ext cx="2153439" cy="1292063"/>
      </dsp:txXfrm>
    </dsp:sp>
    <dsp:sp modelId="{CAEBFCD3-E878-476E-880B-C8FACC577408}">
      <dsp:nvSpPr>
        <dsp:cNvPr id="0" name=""/>
        <dsp:cNvSpPr/>
      </dsp:nvSpPr>
      <dsp:spPr>
        <a:xfrm>
          <a:off x="2401235" y="1774765"/>
          <a:ext cx="2153439" cy="1292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dirty="0">
              <a:solidFill>
                <a:schemeClr val="bg1"/>
              </a:solidFill>
            </a:rPr>
            <a:t>TESTING</a:t>
          </a:r>
          <a:r>
            <a:rPr lang="en-US" sz="1600" u="sng" kern="1200" dirty="0">
              <a:solidFill>
                <a:srgbClr val="FFFF00"/>
              </a:solidFill>
            </a:rPr>
            <a:t>:</a:t>
          </a:r>
        </a:p>
        <a:p>
          <a:pPr marL="0" lvl="0" indent="0" algn="ctr" defTabSz="711200">
            <a:lnSpc>
              <a:spcPct val="90000"/>
            </a:lnSpc>
            <a:spcBef>
              <a:spcPct val="0"/>
            </a:spcBef>
            <a:spcAft>
              <a:spcPct val="35000"/>
            </a:spcAft>
            <a:buNone/>
          </a:pPr>
          <a:r>
            <a:rPr lang="en-US" sz="1400" u="none" kern="1200" dirty="0"/>
            <a:t>-BASES re-stager</a:t>
          </a:r>
        </a:p>
        <a:p>
          <a:pPr marL="0" lvl="0" indent="0" algn="ctr" defTabSz="711200">
            <a:lnSpc>
              <a:spcPct val="90000"/>
            </a:lnSpc>
            <a:spcBef>
              <a:spcPct val="0"/>
            </a:spcBef>
            <a:spcAft>
              <a:spcPct val="35000"/>
            </a:spcAft>
            <a:buNone/>
          </a:pPr>
          <a:r>
            <a:rPr lang="en-US" sz="1400" u="none" kern="1200" dirty="0"/>
            <a:t>-Consumer taste reassurance</a:t>
          </a:r>
        </a:p>
      </dsp:txBody>
      <dsp:txXfrm>
        <a:off x="2401235" y="1774765"/>
        <a:ext cx="2153439" cy="1292063"/>
      </dsp:txXfrm>
    </dsp:sp>
    <dsp:sp modelId="{8A6D651C-0D32-49EF-8642-AA4DDF5D5ABD}">
      <dsp:nvSpPr>
        <dsp:cNvPr id="0" name=""/>
        <dsp:cNvSpPr/>
      </dsp:nvSpPr>
      <dsp:spPr>
        <a:xfrm>
          <a:off x="4737565" y="1774765"/>
          <a:ext cx="2153439" cy="1292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dirty="0">
              <a:solidFill>
                <a:schemeClr val="bg1"/>
              </a:solidFill>
            </a:rPr>
            <a:t>Total Est. Cost</a:t>
          </a:r>
          <a:r>
            <a:rPr lang="en-US" sz="1300" b="1" u="sng" kern="1200" dirty="0">
              <a:solidFill>
                <a:srgbClr val="FFFF00"/>
              </a:solidFill>
            </a:rPr>
            <a:t>:</a:t>
          </a:r>
        </a:p>
        <a:p>
          <a:pPr marL="0" lvl="0" indent="0" algn="ctr" defTabSz="577850">
            <a:lnSpc>
              <a:spcPct val="90000"/>
            </a:lnSpc>
            <a:spcBef>
              <a:spcPct val="0"/>
            </a:spcBef>
            <a:spcAft>
              <a:spcPct val="35000"/>
            </a:spcAft>
            <a:buNone/>
          </a:pPr>
          <a:r>
            <a:rPr lang="en-US" sz="1300" u="none" kern="1200" dirty="0"/>
            <a:t>-Packaging &amp; Consumer testing</a:t>
          </a:r>
        </a:p>
        <a:p>
          <a:pPr marL="0" lvl="0" indent="0" algn="ctr" defTabSz="577850">
            <a:lnSpc>
              <a:spcPct val="90000"/>
            </a:lnSpc>
            <a:spcBef>
              <a:spcPct val="0"/>
            </a:spcBef>
            <a:spcAft>
              <a:spcPct val="35000"/>
            </a:spcAft>
            <a:buNone/>
          </a:pPr>
          <a:r>
            <a:rPr lang="en-US" sz="1300" u="none" kern="1200" dirty="0"/>
            <a:t>=</a:t>
          </a:r>
        </a:p>
        <a:p>
          <a:pPr marL="0" lvl="0" indent="0" algn="ctr" defTabSz="577850">
            <a:lnSpc>
              <a:spcPct val="90000"/>
            </a:lnSpc>
            <a:spcBef>
              <a:spcPct val="0"/>
            </a:spcBef>
            <a:spcAft>
              <a:spcPct val="35000"/>
            </a:spcAft>
            <a:buNone/>
          </a:pPr>
          <a:r>
            <a:rPr lang="en-US" sz="1300" u="sng" kern="1200" dirty="0"/>
            <a:t>$</a:t>
          </a:r>
          <a:r>
            <a:rPr lang="en-US" sz="1300" b="1" i="1" u="sng" kern="1200" dirty="0"/>
            <a:t>267,000</a:t>
          </a:r>
        </a:p>
      </dsp:txBody>
      <dsp:txXfrm>
        <a:off x="4737565" y="1774765"/>
        <a:ext cx="2153439" cy="1292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7A88D-D641-4C46-916F-9A62F985D904}">
      <dsp:nvSpPr>
        <dsp:cNvPr id="0" name=""/>
        <dsp:cNvSpPr/>
      </dsp:nvSpPr>
      <dsp:spPr>
        <a:xfrm rot="5400000">
          <a:off x="530125" y="2685859"/>
          <a:ext cx="1629628" cy="2231284"/>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056EEA5-DC1B-400B-A001-A1BF3F18B9B9}">
      <dsp:nvSpPr>
        <dsp:cNvPr id="0" name=""/>
        <dsp:cNvSpPr/>
      </dsp:nvSpPr>
      <dsp:spPr>
        <a:xfrm>
          <a:off x="562090" y="3270546"/>
          <a:ext cx="2124683" cy="154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u="none" kern="1200" dirty="0"/>
            <a:t>-RKA follow-ups</a:t>
          </a:r>
        </a:p>
        <a:p>
          <a:pPr marL="0" lvl="0" indent="0" algn="l" defTabSz="622300">
            <a:lnSpc>
              <a:spcPct val="90000"/>
            </a:lnSpc>
            <a:spcBef>
              <a:spcPct val="0"/>
            </a:spcBef>
            <a:spcAft>
              <a:spcPct val="35000"/>
            </a:spcAft>
            <a:buNone/>
          </a:pPr>
          <a:r>
            <a:rPr lang="en-US" sz="1400" u="none" kern="1200" dirty="0"/>
            <a:t>-RTD (wait for Jammers final formula and July HUT results)</a:t>
          </a:r>
        </a:p>
        <a:p>
          <a:pPr marL="0" lvl="0" indent="0" algn="l" defTabSz="622300">
            <a:lnSpc>
              <a:spcPct val="90000"/>
            </a:lnSpc>
            <a:spcBef>
              <a:spcPct val="0"/>
            </a:spcBef>
            <a:spcAft>
              <a:spcPct val="35000"/>
            </a:spcAft>
            <a:buNone/>
          </a:pPr>
          <a:r>
            <a:rPr lang="en-US" sz="1400" u="none" kern="1200" dirty="0"/>
            <a:t>-LC &amp; Bursts Vitamin C trials</a:t>
          </a:r>
        </a:p>
      </dsp:txBody>
      <dsp:txXfrm>
        <a:off x="562090" y="3270546"/>
        <a:ext cx="2124683" cy="1542398"/>
      </dsp:txXfrm>
    </dsp:sp>
    <dsp:sp modelId="{CDF8A992-5DE7-4793-BBF0-D2D685AD90D6}">
      <dsp:nvSpPr>
        <dsp:cNvPr id="0" name=""/>
        <dsp:cNvSpPr/>
      </dsp:nvSpPr>
      <dsp:spPr>
        <a:xfrm>
          <a:off x="1931294" y="2467406"/>
          <a:ext cx="509029" cy="412482"/>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D6F18F-C66A-46D9-97AA-18CD51C46125}">
      <dsp:nvSpPr>
        <dsp:cNvPr id="0" name=""/>
        <dsp:cNvSpPr/>
      </dsp:nvSpPr>
      <dsp:spPr>
        <a:xfrm rot="5400000">
          <a:off x="7065806" y="-74448"/>
          <a:ext cx="1440152" cy="1989162"/>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3269C0-2628-4942-948E-AF814B3FDAB8}">
      <dsp:nvSpPr>
        <dsp:cNvPr id="0" name=""/>
        <dsp:cNvSpPr/>
      </dsp:nvSpPr>
      <dsp:spPr>
        <a:xfrm>
          <a:off x="2956483" y="2419884"/>
          <a:ext cx="1833380" cy="165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-HUT for RKA with packaging</a:t>
          </a:r>
        </a:p>
        <a:p>
          <a:pPr marL="0" lvl="0" indent="0" algn="l" defTabSz="711200">
            <a:lnSpc>
              <a:spcPct val="90000"/>
            </a:lnSpc>
            <a:spcBef>
              <a:spcPct val="0"/>
            </a:spcBef>
            <a:spcAft>
              <a:spcPct val="35000"/>
            </a:spcAft>
            <a:buNone/>
          </a:pPr>
          <a:r>
            <a:rPr lang="en-US" sz="1600" kern="1200" dirty="0"/>
            <a:t>-internal Triangle and if needed, CLT on all others</a:t>
          </a:r>
        </a:p>
      </dsp:txBody>
      <dsp:txXfrm>
        <a:off x="2956483" y="2419884"/>
        <a:ext cx="1833380" cy="1652323"/>
      </dsp:txXfrm>
    </dsp:sp>
    <dsp:sp modelId="{94B188BB-3EF4-4E6E-B03F-65597F16B233}">
      <dsp:nvSpPr>
        <dsp:cNvPr id="0" name=""/>
        <dsp:cNvSpPr/>
      </dsp:nvSpPr>
      <dsp:spPr>
        <a:xfrm>
          <a:off x="6221286" y="623752"/>
          <a:ext cx="482563" cy="378776"/>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8DB448-7563-47C6-A610-9EC425D506F2}">
      <dsp:nvSpPr>
        <dsp:cNvPr id="0" name=""/>
        <dsp:cNvSpPr/>
      </dsp:nvSpPr>
      <dsp:spPr>
        <a:xfrm rot="5400000">
          <a:off x="4803072" y="840742"/>
          <a:ext cx="1617846" cy="2164480"/>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892528-A9E0-48A5-B546-80FB39A90F60}">
      <dsp:nvSpPr>
        <dsp:cNvPr id="0" name=""/>
        <dsp:cNvSpPr/>
      </dsp:nvSpPr>
      <dsp:spPr>
        <a:xfrm>
          <a:off x="7013373" y="488590"/>
          <a:ext cx="1884055" cy="29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-agency talks</a:t>
          </a:r>
        </a:p>
        <a:p>
          <a:pPr marL="0" lvl="0" indent="0" algn="l" defTabSz="711200">
            <a:lnSpc>
              <a:spcPct val="90000"/>
            </a:lnSpc>
            <a:spcBef>
              <a:spcPct val="0"/>
            </a:spcBef>
            <a:spcAft>
              <a:spcPct val="35000"/>
            </a:spcAft>
            <a:buNone/>
          </a:pPr>
          <a:r>
            <a:rPr lang="en-US" sz="1600" kern="1200" dirty="0"/>
            <a:t>-content for adv. Jammers, 32oz. &amp; 96oz. to kids</a:t>
          </a:r>
        </a:p>
        <a:p>
          <a:pPr marL="0" lvl="0" indent="0" algn="l" defTabSz="711200">
            <a:lnSpc>
              <a:spcPct val="90000"/>
            </a:lnSpc>
            <a:spcBef>
              <a:spcPct val="0"/>
            </a:spcBef>
            <a:spcAft>
              <a:spcPct val="35000"/>
            </a:spcAft>
            <a:buNone/>
          </a:pPr>
          <a:r>
            <a:rPr lang="en-US" sz="1600" kern="1200" dirty="0"/>
            <a:t>-RKA communication to re-educate consumer</a:t>
          </a:r>
        </a:p>
        <a:p>
          <a:pPr marL="0" lvl="0" indent="0" algn="l" defTabSz="711200">
            <a:lnSpc>
              <a:spcPct val="90000"/>
            </a:lnSpc>
            <a:spcBef>
              <a:spcPct val="0"/>
            </a:spcBef>
            <a:spcAft>
              <a:spcPct val="35000"/>
            </a:spcAft>
            <a:buNone/>
          </a:pPr>
          <a:r>
            <a:rPr lang="en-US" sz="1600" kern="1200" dirty="0"/>
            <a:t>-shippers, Catalina trailer messages, digital (Hey KA Man campaign), website</a:t>
          </a:r>
        </a:p>
      </dsp:txBody>
      <dsp:txXfrm>
        <a:off x="7013373" y="488590"/>
        <a:ext cx="1884055" cy="2995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CB13C-597A-4DB3-8A81-5415C603361A}">
      <dsp:nvSpPr>
        <dsp:cNvPr id="0" name=""/>
        <dsp:cNvSpPr/>
      </dsp:nvSpPr>
      <dsp:spPr>
        <a:xfrm>
          <a:off x="-5163811" y="-783865"/>
          <a:ext cx="6093692" cy="6093692"/>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C1AA3-CC2F-4630-9154-869A2330195D}">
      <dsp:nvSpPr>
        <dsp:cNvPr id="0" name=""/>
        <dsp:cNvSpPr/>
      </dsp:nvSpPr>
      <dsp:spPr>
        <a:xfrm>
          <a:off x="643794" y="502644"/>
          <a:ext cx="7302401"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45720" rIns="45720" bIns="45720" numCol="1" spcCol="1270" anchor="ctr" anchorCtr="0">
          <a:noAutofit/>
        </a:bodyPr>
        <a:lstStyle/>
        <a:p>
          <a:pPr marL="0" lvl="0" indent="0" algn="l" defTabSz="800100">
            <a:lnSpc>
              <a:spcPct val="90000"/>
            </a:lnSpc>
            <a:spcBef>
              <a:spcPct val="0"/>
            </a:spcBef>
            <a:spcAft>
              <a:spcPct val="35000"/>
            </a:spcAft>
            <a:buNone/>
          </a:pPr>
          <a:r>
            <a:rPr lang="en-US" sz="1800" u="sng" kern="1200" dirty="0"/>
            <a:t>1</a:t>
          </a:r>
          <a:r>
            <a:rPr lang="en-US" sz="1800" u="sng" kern="1200" baseline="30000" dirty="0"/>
            <a:t>st</a:t>
          </a:r>
          <a:r>
            <a:rPr lang="en-US" sz="1800" u="sng" kern="1200" dirty="0"/>
            <a:t> Hurdle:  Can’t tell a difference</a:t>
          </a:r>
          <a:r>
            <a:rPr lang="en-US" sz="1800" u="none" kern="1200" dirty="0"/>
            <a:t>		         Fixed cost</a:t>
          </a:r>
          <a:endParaRPr lang="en-US" sz="1800" u="sng" kern="1200" dirty="0"/>
        </a:p>
        <a:p>
          <a:pPr marL="0" lvl="0" indent="0" algn="l" defTabSz="800100">
            <a:lnSpc>
              <a:spcPct val="90000"/>
            </a:lnSpc>
            <a:spcBef>
              <a:spcPct val="0"/>
            </a:spcBef>
            <a:spcAft>
              <a:spcPct val="35000"/>
            </a:spcAft>
            <a:buNone/>
          </a:pPr>
          <a:r>
            <a:rPr lang="en-US" sz="1800" kern="1200" dirty="0"/>
            <a:t>-e.g. Triangle Test			         Time: 3 – 4 weeks</a:t>
          </a:r>
        </a:p>
      </dsp:txBody>
      <dsp:txXfrm>
        <a:off x="643794" y="502644"/>
        <a:ext cx="7302401" cy="905192"/>
      </dsp:txXfrm>
    </dsp:sp>
    <dsp:sp modelId="{0CC91DA2-FBA7-4623-AF6B-3E1A2AE9A2BA}">
      <dsp:nvSpPr>
        <dsp:cNvPr id="0" name=""/>
        <dsp:cNvSpPr/>
      </dsp:nvSpPr>
      <dsp:spPr>
        <a:xfrm>
          <a:off x="15613"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DCA833-FACF-4866-ADDB-5A4FFD7A1332}">
      <dsp:nvSpPr>
        <dsp:cNvPr id="0" name=""/>
        <dsp:cNvSpPr/>
      </dsp:nvSpPr>
      <dsp:spPr>
        <a:xfrm>
          <a:off x="847949" y="1640330"/>
          <a:ext cx="7098256" cy="1245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45720" rIns="45720" bIns="45720" numCol="1" spcCol="1270" anchor="ctr" anchorCtr="0">
          <a:noAutofit/>
        </a:bodyPr>
        <a:lstStyle/>
        <a:p>
          <a:pPr marL="0" lvl="0" indent="0" algn="l" defTabSz="800100">
            <a:lnSpc>
              <a:spcPct val="90000"/>
            </a:lnSpc>
            <a:spcBef>
              <a:spcPct val="0"/>
            </a:spcBef>
            <a:spcAft>
              <a:spcPct val="35000"/>
            </a:spcAft>
            <a:buNone/>
          </a:pPr>
          <a:r>
            <a:rPr lang="en-US" sz="1800" u="sng" kern="1200" dirty="0"/>
            <a:t>2</a:t>
          </a:r>
          <a:r>
            <a:rPr lang="en-US" sz="1800" u="sng" kern="1200" baseline="30000" dirty="0"/>
            <a:t>nd</a:t>
          </a:r>
          <a:r>
            <a:rPr lang="en-US" sz="1800" u="sng" kern="1200" dirty="0"/>
            <a:t> Hurdle:   If a difference is noted</a:t>
          </a:r>
          <a:r>
            <a:rPr lang="en-US" sz="1800" u="none" kern="1200" dirty="0"/>
            <a:t>	    Cost: $60-70k </a:t>
          </a:r>
          <a:r>
            <a:rPr lang="en-US" sz="1100" u="none" kern="1200" dirty="0"/>
            <a:t>per product</a:t>
          </a:r>
          <a:endParaRPr lang="en-US" sz="1100" u="sng" kern="1200" dirty="0"/>
        </a:p>
        <a:p>
          <a:pPr marL="0" lvl="0" indent="0" algn="l" defTabSz="800100">
            <a:lnSpc>
              <a:spcPct val="100000"/>
            </a:lnSpc>
            <a:spcBef>
              <a:spcPct val="0"/>
            </a:spcBef>
            <a:spcAft>
              <a:spcPts val="0"/>
            </a:spcAft>
            <a:buNone/>
            <a:tabLst>
              <a:tab pos="4229100" algn="l"/>
            </a:tabLst>
          </a:pPr>
          <a:r>
            <a:rPr lang="en-US" sz="1600" u="none" kern="1200" dirty="0"/>
            <a:t>-e.g. HUT	</a:t>
          </a:r>
          <a:r>
            <a:rPr lang="en-US" sz="1800" u="none" kern="1200" dirty="0"/>
            <a:t>Time: 8 weeks</a:t>
          </a:r>
          <a:endParaRPr lang="en-US" sz="1600" u="none" kern="1200" dirty="0"/>
        </a:p>
        <a:p>
          <a:pPr marL="0" lvl="0" indent="0" algn="l" defTabSz="800100">
            <a:lnSpc>
              <a:spcPct val="100000"/>
            </a:lnSpc>
            <a:spcBef>
              <a:spcPct val="0"/>
            </a:spcBef>
            <a:spcAft>
              <a:spcPts val="0"/>
            </a:spcAft>
            <a:buNone/>
            <a:tabLst>
              <a:tab pos="4229100" algn="l"/>
            </a:tabLst>
          </a:pPr>
          <a:r>
            <a:rPr lang="en-US" sz="1600" u="none" kern="1200" dirty="0"/>
            <a:t>… assess preference to minimize risk of alienation </a:t>
          </a:r>
          <a:r>
            <a:rPr lang="en-US" sz="1800" u="none" kern="1200" dirty="0"/>
            <a:t>		</a:t>
          </a:r>
        </a:p>
      </dsp:txBody>
      <dsp:txXfrm>
        <a:off x="847949" y="1640330"/>
        <a:ext cx="7098256" cy="1245300"/>
      </dsp:txXfrm>
    </dsp:sp>
    <dsp:sp modelId="{A499EF41-201C-4719-876D-7EF01E4A7494}">
      <dsp:nvSpPr>
        <dsp:cNvPr id="0" name=""/>
        <dsp:cNvSpPr/>
      </dsp:nvSpPr>
      <dsp:spPr>
        <a:xfrm>
          <a:off x="344650" y="169723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F2EF70-CF9B-435A-B15F-E276101CFF8E}">
      <dsp:nvSpPr>
        <dsp:cNvPr id="0" name=""/>
        <dsp:cNvSpPr/>
      </dsp:nvSpPr>
      <dsp:spPr>
        <a:xfrm>
          <a:off x="487668" y="3102556"/>
          <a:ext cx="7489780" cy="1036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40640" rIns="40640" bIns="40640" numCol="1" spcCol="1270" anchor="ctr" anchorCtr="0">
          <a:noAutofit/>
        </a:bodyPr>
        <a:lstStyle/>
        <a:p>
          <a:pPr marL="0" lvl="0" indent="0" algn="l" defTabSz="711200">
            <a:lnSpc>
              <a:spcPct val="100000"/>
            </a:lnSpc>
            <a:spcBef>
              <a:spcPct val="0"/>
            </a:spcBef>
            <a:spcAft>
              <a:spcPts val="0"/>
            </a:spcAft>
            <a:buNone/>
          </a:pPr>
          <a:r>
            <a:rPr lang="en-US" sz="1600" u="sng" kern="1200" dirty="0"/>
            <a:t>For lower risk situations or smaller product </a:t>
          </a:r>
          <a:r>
            <a:rPr lang="en-US" sz="1600" u="none" kern="1200" dirty="0"/>
            <a:t>lines	       </a:t>
          </a:r>
          <a:r>
            <a:rPr lang="en-US" sz="1800" u="none" kern="1200" dirty="0"/>
            <a:t>Cost: $30k </a:t>
          </a:r>
          <a:r>
            <a:rPr lang="en-US" sz="1200" u="none" kern="1200" dirty="0"/>
            <a:t>per product</a:t>
          </a:r>
          <a:endParaRPr lang="en-US" sz="1100" u="sng" kern="1200" dirty="0"/>
        </a:p>
        <a:p>
          <a:pPr marL="0" lvl="0" indent="0" algn="l" defTabSz="711200">
            <a:lnSpc>
              <a:spcPct val="100000"/>
            </a:lnSpc>
            <a:spcBef>
              <a:spcPct val="0"/>
            </a:spcBef>
            <a:spcAft>
              <a:spcPts val="0"/>
            </a:spcAft>
            <a:buNone/>
          </a:pPr>
          <a:r>
            <a:rPr lang="en-US" sz="1600" u="none" kern="1200" baseline="0" dirty="0"/>
            <a:t>. . . Consider CLT instead of HUT and  		       </a:t>
          </a:r>
          <a:r>
            <a:rPr lang="en-US" sz="1800" u="none" kern="1200" baseline="0" dirty="0"/>
            <a:t>Time: 4 - 5 weeks</a:t>
          </a:r>
        </a:p>
        <a:p>
          <a:pPr marL="0" lvl="0" indent="0" algn="l" defTabSz="711200">
            <a:lnSpc>
              <a:spcPct val="100000"/>
            </a:lnSpc>
            <a:spcBef>
              <a:spcPct val="0"/>
            </a:spcBef>
            <a:spcAft>
              <a:spcPts val="0"/>
            </a:spcAft>
            <a:buNone/>
          </a:pPr>
          <a:r>
            <a:rPr lang="en-US" sz="1600" u="none" kern="1200" baseline="0" dirty="0"/>
            <a:t>smaller sample sizes	</a:t>
          </a:r>
          <a:endParaRPr lang="en-US" sz="1400" b="0" kern="1200" baseline="0" dirty="0"/>
        </a:p>
      </dsp:txBody>
      <dsp:txXfrm>
        <a:off x="487668" y="3102556"/>
        <a:ext cx="7489780" cy="1036427"/>
      </dsp:txXfrm>
    </dsp:sp>
    <dsp:sp modelId="{226C6FF9-46FF-49C7-9C97-18163D0FF6B6}">
      <dsp:nvSpPr>
        <dsp:cNvPr id="0" name=""/>
        <dsp:cNvSpPr/>
      </dsp:nvSpPr>
      <dsp:spPr>
        <a:xfrm>
          <a:off x="15839" y="302312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D5B96-CAB2-4A18-B6AA-710E4B68B01E}">
      <dsp:nvSpPr>
        <dsp:cNvPr id="0" name=""/>
        <dsp:cNvSpPr/>
      </dsp:nvSpPr>
      <dsp:spPr>
        <a:xfrm>
          <a:off x="2993" y="844388"/>
          <a:ext cx="2617597" cy="2617597"/>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4055" tIns="30480" rIns="144055"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“Good”</a:t>
          </a:r>
        </a:p>
        <a:p>
          <a:pPr marL="0" lvl="0" indent="0" algn="ctr" defTabSz="1066800">
            <a:lnSpc>
              <a:spcPct val="90000"/>
            </a:lnSpc>
            <a:spcBef>
              <a:spcPct val="0"/>
            </a:spcBef>
            <a:spcAft>
              <a:spcPct val="35000"/>
            </a:spcAft>
            <a:buNone/>
          </a:pPr>
          <a:r>
            <a:rPr lang="en-US" sz="1600" kern="1200" dirty="0"/>
            <a:t>10-19% DV </a:t>
          </a:r>
        </a:p>
        <a:p>
          <a:pPr marL="0" lvl="0" indent="0" algn="ctr" defTabSz="1066800">
            <a:lnSpc>
              <a:spcPct val="90000"/>
            </a:lnSpc>
            <a:spcBef>
              <a:spcPct val="0"/>
            </a:spcBef>
            <a:spcAft>
              <a:spcPct val="35000"/>
            </a:spcAft>
            <a:buNone/>
          </a:pPr>
          <a:r>
            <a:rPr lang="en-US" sz="1100" kern="1200" dirty="0"/>
            <a:t>per serving and RACC</a:t>
          </a:r>
          <a:endParaRPr lang="en-US" sz="600" kern="1200" dirty="0"/>
        </a:p>
      </dsp:txBody>
      <dsp:txXfrm>
        <a:off x="386331" y="1227726"/>
        <a:ext cx="1850921" cy="1850921"/>
      </dsp:txXfrm>
    </dsp:sp>
    <dsp:sp modelId="{C5BF8951-C8B4-48E5-A9D6-233DBEA7A1A8}">
      <dsp:nvSpPr>
        <dsp:cNvPr id="0" name=""/>
        <dsp:cNvSpPr/>
      </dsp:nvSpPr>
      <dsp:spPr>
        <a:xfrm>
          <a:off x="2097071" y="844388"/>
          <a:ext cx="2617597" cy="2617597"/>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4055" tIns="30480" rIns="144055"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“Excellent”</a:t>
          </a:r>
        </a:p>
        <a:p>
          <a:pPr marL="0" lvl="0" indent="0" algn="ctr" defTabSz="1066800">
            <a:lnSpc>
              <a:spcPct val="90000"/>
            </a:lnSpc>
            <a:spcBef>
              <a:spcPct val="0"/>
            </a:spcBef>
            <a:spcAft>
              <a:spcPct val="35000"/>
            </a:spcAft>
            <a:buNone/>
          </a:pPr>
          <a:r>
            <a:rPr lang="en-US" sz="1600" kern="1200" dirty="0"/>
            <a:t>20% + DV</a:t>
          </a:r>
        </a:p>
        <a:p>
          <a:pPr marL="0" lvl="0" indent="0" algn="ctr" defTabSz="1066800">
            <a:lnSpc>
              <a:spcPct val="90000"/>
            </a:lnSpc>
            <a:spcBef>
              <a:spcPct val="0"/>
            </a:spcBef>
            <a:spcAft>
              <a:spcPct val="35000"/>
            </a:spcAft>
            <a:buNone/>
          </a:pPr>
          <a:r>
            <a:rPr lang="en-US" sz="1100" kern="1200" dirty="0"/>
            <a:t>per serving and RACC</a:t>
          </a:r>
        </a:p>
      </dsp:txBody>
      <dsp:txXfrm>
        <a:off x="2480409" y="1227726"/>
        <a:ext cx="1850921" cy="1850921"/>
      </dsp:txXfrm>
    </dsp:sp>
    <dsp:sp modelId="{2826282B-92AD-446A-947D-B87545974D83}">
      <dsp:nvSpPr>
        <dsp:cNvPr id="0" name=""/>
        <dsp:cNvSpPr/>
      </dsp:nvSpPr>
      <dsp:spPr>
        <a:xfrm>
          <a:off x="4191149" y="844388"/>
          <a:ext cx="2617597" cy="2617597"/>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4055" tIns="30480" rIns="144055"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Absolute</a:t>
          </a:r>
        </a:p>
        <a:p>
          <a:pPr marL="0" lvl="0" indent="0" algn="ctr" defTabSz="1066800">
            <a:lnSpc>
              <a:spcPct val="90000"/>
            </a:lnSpc>
            <a:spcBef>
              <a:spcPct val="0"/>
            </a:spcBef>
            <a:spcAft>
              <a:spcPct val="35000"/>
            </a:spcAft>
            <a:buNone/>
          </a:pPr>
          <a:r>
            <a:rPr lang="en-US" sz="1600" kern="1200" dirty="0"/>
            <a:t>100% DV</a:t>
          </a:r>
        </a:p>
        <a:p>
          <a:pPr marL="0" lvl="0" indent="0" algn="ctr" defTabSz="1066800">
            <a:lnSpc>
              <a:spcPct val="90000"/>
            </a:lnSpc>
            <a:spcBef>
              <a:spcPct val="0"/>
            </a:spcBef>
            <a:spcAft>
              <a:spcPct val="35000"/>
            </a:spcAft>
            <a:buNone/>
          </a:pPr>
          <a:r>
            <a:rPr lang="en-US" sz="1100" kern="1200" dirty="0"/>
            <a:t>per serving and RACC</a:t>
          </a:r>
          <a:endParaRPr lang="en-US" sz="900" kern="1200" dirty="0"/>
        </a:p>
      </dsp:txBody>
      <dsp:txXfrm>
        <a:off x="4574487" y="1227726"/>
        <a:ext cx="1850921" cy="18509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87046-7EC9-4C99-8D66-C9F39CAD3B9D}" type="datetimeFigureOut">
              <a:rPr lang="en-US" smtClean="0"/>
              <a:pPr/>
              <a:t>8/9/2021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96F58-D540-4807-AD63-DC80158ACB14}" type="slidenum">
              <a:rPr lang="en-US" smtClean="0"/>
              <a:pPr/>
              <a:t>‹#›</a:t>
            </a:fld>
            <a:endParaRPr lang="en-US"/>
          </a:p>
        </p:txBody>
      </p:sp>
    </p:spTree>
    <p:extLst>
      <p:ext uri="{BB962C8B-B14F-4D97-AF65-F5344CB8AC3E}">
        <p14:creationId xmlns:p14="http://schemas.microsoft.com/office/powerpoint/2010/main" val="976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 on what I was asked to do (the bullets)   consider the LOGO “OH YEAH”</a:t>
            </a:r>
          </a:p>
          <a:p>
            <a:endParaRPr lang="en-US" baseline="0" dirty="0"/>
          </a:p>
          <a:p>
            <a:r>
              <a:rPr lang="en-US" baseline="0" dirty="0"/>
              <a:t>  consolidate  - 3 or 4 big things</a:t>
            </a:r>
          </a:p>
          <a:p>
            <a:r>
              <a:rPr lang="en-US" b="1" dirty="0"/>
              <a:t>PROJECT:  </a:t>
            </a:r>
            <a:r>
              <a:rPr lang="en-US" dirty="0"/>
              <a:t>Kool Aid Portfolio Overarching BFY Claim Strategy</a:t>
            </a:r>
          </a:p>
          <a:p>
            <a:pPr marL="280406" indent="-280406">
              <a:buFont typeface="Arial" panose="020B0604020202020204" pitchFamily="34" charset="0"/>
              <a:buChar char="•"/>
            </a:pPr>
            <a:r>
              <a:rPr lang="en-US" dirty="0"/>
              <a:t>Provide an analysis of key barriers to purchase </a:t>
            </a:r>
          </a:p>
          <a:p>
            <a:pPr marL="280406" indent="-280406">
              <a:buFont typeface="Arial" panose="020B0604020202020204" pitchFamily="34" charset="0"/>
              <a:buChar char="•"/>
            </a:pPr>
            <a:r>
              <a:rPr lang="en-US" dirty="0"/>
              <a:t>Assess key product claims across portfolio </a:t>
            </a:r>
          </a:p>
          <a:p>
            <a:pPr marL="280406" indent="-280406">
              <a:buFont typeface="Arial" panose="020B0604020202020204" pitchFamily="34" charset="0"/>
              <a:buChar char="•"/>
            </a:pPr>
            <a:r>
              <a:rPr lang="en-US" dirty="0"/>
              <a:t>Identify opportunities to create an overarching claim(s) for entire portfolio</a:t>
            </a:r>
          </a:p>
          <a:p>
            <a:pPr marL="280406" indent="-280406">
              <a:buFont typeface="Arial" panose="020B0604020202020204" pitchFamily="34" charset="0"/>
              <a:buChar char="•"/>
            </a:pPr>
            <a:r>
              <a:rPr lang="en-US" dirty="0"/>
              <a:t>Lay out financial implications, hurdles, and next steps</a:t>
            </a:r>
          </a:p>
          <a:p>
            <a:endParaRPr lang="en-US" baseline="0" dirty="0"/>
          </a:p>
          <a:p>
            <a:endParaRPr lang="en-US" baseline="0" dirty="0"/>
          </a:p>
          <a:p>
            <a:r>
              <a:rPr lang="en-US" baseline="0" dirty="0"/>
              <a:t>Should include </a:t>
            </a:r>
            <a:r>
              <a:rPr lang="en-US" baseline="0" dirty="0" err="1"/>
              <a:t>proj</a:t>
            </a:r>
            <a:r>
              <a:rPr lang="en-US" baseline="0" dirty="0"/>
              <a:t> </a:t>
            </a:r>
            <a:r>
              <a:rPr lang="en-US" baseline="0" dirty="0" err="1"/>
              <a:t>obj</a:t>
            </a:r>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2</a:t>
            </a:fld>
            <a:endParaRPr lang="en-US"/>
          </a:p>
        </p:txBody>
      </p:sp>
    </p:spTree>
    <p:extLst>
      <p:ext uri="{BB962C8B-B14F-4D97-AF65-F5344CB8AC3E}">
        <p14:creationId xmlns:p14="http://schemas.microsoft.com/office/powerpoint/2010/main" val="166324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Don’t spend </a:t>
            </a:r>
            <a:r>
              <a:rPr lang="en-US" b="0" dirty="0" err="1"/>
              <a:t>toooo</a:t>
            </a:r>
            <a:r>
              <a:rPr lang="en-US" b="0" dirty="0"/>
              <a:t> much time on this</a:t>
            </a:r>
            <a:r>
              <a:rPr lang="en-US" b="0" baseline="0" dirty="0"/>
              <a:t> slide.</a:t>
            </a:r>
            <a:endParaRPr lang="en-US" b="0" dirty="0"/>
          </a:p>
          <a:p>
            <a:endParaRPr lang="en-US" b="1" dirty="0"/>
          </a:p>
          <a:p>
            <a:r>
              <a:rPr lang="en-US" b="1" dirty="0"/>
              <a:t>These are the 4 we need to work</a:t>
            </a:r>
            <a:r>
              <a:rPr lang="en-US" b="1" baseline="0" dirty="0"/>
              <a:t> on. Let me talk you through RKA first because we’re not making any formulaic changes but that’s the one that will require the most consideration.</a:t>
            </a:r>
            <a:endParaRPr lang="en-US" b="1" dirty="0"/>
          </a:p>
          <a:p>
            <a:endParaRPr lang="en-US" b="1" dirty="0"/>
          </a:p>
          <a:p>
            <a:endParaRPr lang="en-US" b="1" dirty="0"/>
          </a:p>
          <a:p>
            <a:r>
              <a:rPr lang="en-US" b="1" dirty="0"/>
              <a:t>Call out the RKA issue and point out that</a:t>
            </a:r>
            <a:r>
              <a:rPr lang="en-US" b="1" baseline="0" dirty="0"/>
              <a:t> this is one option that we’ve considered with Legal.  Make RKA the last line in this table and separate it out. </a:t>
            </a:r>
          </a:p>
          <a:p>
            <a:r>
              <a:rPr lang="en-US" b="1" baseline="0" dirty="0"/>
              <a:t>Point out how we may want to think of the fact that it may not make sense to try and treat RKA the same way we treat these other forms</a:t>
            </a:r>
            <a:endParaRPr lang="en-US" b="1" dirty="0"/>
          </a:p>
          <a:p>
            <a:endParaRPr lang="en-US" b="1" dirty="0"/>
          </a:p>
          <a:p>
            <a:endParaRPr lang="en-US" b="1" dirty="0"/>
          </a:p>
          <a:p>
            <a:r>
              <a:rPr lang="en-US" b="1" dirty="0"/>
              <a:t>Bold</a:t>
            </a:r>
            <a:r>
              <a:rPr lang="en-US" b="1" baseline="0" dirty="0"/>
              <a:t> the Headers</a:t>
            </a:r>
            <a:endParaRPr lang="en-US" b="1" dirty="0"/>
          </a:p>
          <a:p>
            <a:r>
              <a:rPr lang="en-US" dirty="0"/>
              <a:t>Renee Franco is sales on RTD. </a:t>
            </a:r>
          </a:p>
          <a:p>
            <a:endParaRPr lang="en-US" dirty="0"/>
          </a:p>
          <a:p>
            <a:endParaRPr lang="en-US" dirty="0"/>
          </a:p>
          <a:p>
            <a:r>
              <a:rPr lang="en-US" dirty="0"/>
              <a:t>Easy Mix,</a:t>
            </a:r>
            <a:r>
              <a:rPr lang="en-US" baseline="0" dirty="0"/>
              <a:t> Singles, and LC are the only products in the KA line that we advertise to children at this point in time.</a:t>
            </a:r>
          </a:p>
          <a:p>
            <a:endParaRPr lang="en-US" baseline="0" dirty="0"/>
          </a:p>
          <a:p>
            <a:r>
              <a:rPr lang="en-US" dirty="0"/>
              <a:t>RKA will be</a:t>
            </a:r>
            <a:r>
              <a:rPr lang="en-US" baseline="0" dirty="0"/>
              <a:t> 15 calories and 15 mg of sodium under my recommendation</a:t>
            </a:r>
          </a:p>
          <a:p>
            <a:r>
              <a:rPr lang="en-US" baseline="0" dirty="0"/>
              <a:t>SSKA is currently 60 calories; 0 sodium.  With </a:t>
            </a:r>
            <a:r>
              <a:rPr lang="en-US" baseline="0" dirty="0" err="1"/>
              <a:t>Proj</a:t>
            </a:r>
            <a:r>
              <a:rPr lang="en-US" baseline="0" dirty="0"/>
              <a:t>. Seneca it will still fall short by 10 calories</a:t>
            </a:r>
          </a:p>
          <a:p>
            <a:r>
              <a:rPr lang="en-US" baseline="0" dirty="0"/>
              <a:t>RTD bottles are 150 </a:t>
            </a:r>
            <a:r>
              <a:rPr lang="en-US" baseline="0" dirty="0" err="1"/>
              <a:t>cals</a:t>
            </a:r>
            <a:r>
              <a:rPr lang="en-US" baseline="0" dirty="0"/>
              <a:t>, 45mg sodium. They should meet the calorie requirement under Jammers new formula; sodium???</a:t>
            </a:r>
            <a:endParaRPr lang="en-US" u="sng" baseline="0" dirty="0"/>
          </a:p>
          <a:p>
            <a:r>
              <a:rPr lang="en-US" baseline="0" dirty="0"/>
              <a:t>Bursts currently have too much sodium which will not change from fortification</a:t>
            </a:r>
          </a:p>
          <a:p>
            <a:r>
              <a:rPr lang="en-US" baseline="0" dirty="0"/>
              <a:t>Jammers currently has 15 calories and 25 mg of sodium. Jammers Renovation will make these qualify for advertising to kids. Therefore</a:t>
            </a:r>
          </a:p>
          <a:p>
            <a:r>
              <a:rPr lang="en-US" baseline="0" dirty="0"/>
              <a:t>Wacky Waters already qualifies for advertising to kids; just hasn’t been pledged for that yet. Looking to launch in 2016</a:t>
            </a:r>
          </a:p>
          <a:p>
            <a:endParaRPr lang="en-US" baseline="0" dirty="0"/>
          </a:p>
          <a:p>
            <a:endParaRPr lang="en-US" baseline="0" dirty="0"/>
          </a:p>
          <a:p>
            <a:r>
              <a:rPr lang="en-US" baseline="0" dirty="0"/>
              <a:t>Easy Mix has 40 calories and 0 sodium (currently being advertised to children)</a:t>
            </a:r>
          </a:p>
          <a:p>
            <a:endParaRPr lang="en-US" dirty="0"/>
          </a:p>
          <a:p>
            <a:pPr defTabSz="448650">
              <a:defRPr/>
            </a:pPr>
            <a:endParaRPr lang="en-US" b="1" u="sng" dirty="0">
              <a:solidFill>
                <a:srgbClr val="000000"/>
              </a:solidFill>
              <a:latin typeface="Verdana"/>
            </a:endParaRPr>
          </a:p>
          <a:p>
            <a:pPr defTabSz="448650">
              <a:defRPr/>
            </a:pPr>
            <a:endParaRPr lang="en-US" b="1" u="sng" dirty="0">
              <a:solidFill>
                <a:srgbClr val="000000"/>
              </a:solidFill>
              <a:latin typeface="Verdana"/>
            </a:endParaRPr>
          </a:p>
          <a:p>
            <a:pPr defTabSz="448650">
              <a:defRPr/>
            </a:pPr>
            <a:endParaRPr lang="en-US" b="1" dirty="0">
              <a:solidFill>
                <a:srgbClr val="000000"/>
              </a:solidFill>
              <a:latin typeface="Verdana"/>
            </a:endParaRPr>
          </a:p>
          <a:p>
            <a:pPr defTabSz="448650">
              <a:defRPr/>
            </a:pPr>
            <a:r>
              <a:rPr lang="en-US" b="1" dirty="0">
                <a:solidFill>
                  <a:srgbClr val="000000"/>
                </a:solidFill>
                <a:latin typeface="Verdana"/>
              </a:rPr>
              <a:t>Bursts fortification costly – fortification would be costly and it’s already a low-margin product; consider price increase</a:t>
            </a:r>
          </a:p>
          <a:p>
            <a:pPr defTabSz="448650">
              <a:defRPr/>
            </a:pPr>
            <a:r>
              <a:rPr lang="en-US" b="1" dirty="0">
                <a:solidFill>
                  <a:srgbClr val="000000"/>
                </a:solidFill>
                <a:latin typeface="Verdana"/>
              </a:rPr>
              <a:t>    </a:t>
            </a:r>
            <a:r>
              <a:rPr lang="en-US" dirty="0" err="1">
                <a:solidFill>
                  <a:srgbClr val="000000"/>
                </a:solidFill>
                <a:latin typeface="Verdana"/>
              </a:rPr>
              <a:t>elasticities</a:t>
            </a:r>
            <a:r>
              <a:rPr lang="en-US" dirty="0">
                <a:solidFill>
                  <a:srgbClr val="000000"/>
                </a:solidFill>
                <a:latin typeface="Verdana"/>
              </a:rPr>
              <a:t> as well</a:t>
            </a:r>
          </a:p>
          <a:p>
            <a:pPr defTabSz="448650">
              <a:defRPr/>
            </a:pPr>
            <a:r>
              <a:rPr lang="en-US" dirty="0">
                <a:solidFill>
                  <a:srgbClr val="000000"/>
                </a:solidFill>
                <a:latin typeface="Verdana"/>
              </a:rPr>
              <a:t>	counter:  leverage savings from Vit. C reduction and reallocate that to help offset the cost</a:t>
            </a:r>
          </a:p>
          <a:p>
            <a:pPr defTabSz="448650">
              <a:defRPr/>
            </a:pPr>
            <a:endParaRPr lang="en-US" b="1" dirty="0">
              <a:solidFill>
                <a:srgbClr val="000000"/>
              </a:solidFill>
              <a:latin typeface="Verdana"/>
            </a:endParaRPr>
          </a:p>
          <a:p>
            <a:pPr defTabSz="448650">
              <a:defRPr/>
            </a:pPr>
            <a:endParaRPr lang="en-US" b="1" dirty="0">
              <a:solidFill>
                <a:srgbClr val="000000"/>
              </a:solidFill>
              <a:latin typeface="Verdana"/>
            </a:endParaRPr>
          </a:p>
          <a:p>
            <a:pPr defTabSz="448650">
              <a:defRPr/>
            </a:pPr>
            <a:endParaRPr lang="en-US" b="1" dirty="0">
              <a:solidFill>
                <a:srgbClr val="000000"/>
              </a:solidFill>
              <a:latin typeface="Verdana"/>
            </a:endParaRPr>
          </a:p>
          <a:p>
            <a:pPr defTabSz="448650">
              <a:defRPr/>
            </a:pPr>
            <a:r>
              <a:rPr lang="en-US" b="1" dirty="0">
                <a:solidFill>
                  <a:srgbClr val="000000"/>
                </a:solidFill>
                <a:latin typeface="Verdana"/>
              </a:rPr>
              <a:t>Bursts margins (Jamie)  Costs: Joe</a:t>
            </a:r>
          </a:p>
          <a:p>
            <a:pPr defTabSz="448650">
              <a:defRPr/>
            </a:pPr>
            <a:r>
              <a:rPr lang="en-US" b="1" dirty="0">
                <a:solidFill>
                  <a:srgbClr val="000000"/>
                </a:solidFill>
                <a:latin typeface="Verdana"/>
              </a:rPr>
              <a:t>Talk to Melanie Graff about Mio LC research on benefits of adding Vitamin C.  Or Missy Pydo  [done]</a:t>
            </a:r>
          </a:p>
          <a:p>
            <a:pPr defTabSz="448650">
              <a:defRPr/>
            </a:pPr>
            <a:endParaRPr lang="en-US" b="1" dirty="0">
              <a:solidFill>
                <a:srgbClr val="000000"/>
              </a:solidFill>
              <a:latin typeface="Verdana"/>
            </a:endParaRPr>
          </a:p>
          <a:p>
            <a:pPr defTabSz="448650">
              <a:defRPr/>
            </a:pPr>
            <a:r>
              <a:rPr lang="en-US" b="1" dirty="0">
                <a:solidFill>
                  <a:srgbClr val="000000"/>
                </a:solidFill>
                <a:latin typeface="Verdana"/>
              </a:rPr>
              <a:t>SSKA Project Seneca- </a:t>
            </a:r>
            <a:r>
              <a:rPr lang="en-US" dirty="0">
                <a:solidFill>
                  <a:srgbClr val="000000"/>
                </a:solidFill>
                <a:latin typeface="Verdana"/>
              </a:rPr>
              <a:t>Based on the previous flavor enhancer formula used in 2013, it qualified for "50% less sugar than leading regular sodas". Plan is to use same formulas, but need evaluation to confirm % reduction.</a:t>
            </a:r>
          </a:p>
          <a:p>
            <a:pPr defTabSz="448650">
              <a:defRPr/>
            </a:pPr>
            <a:endParaRPr lang="en-US" b="1" dirty="0">
              <a:solidFill>
                <a:srgbClr val="000000"/>
              </a:solidFill>
              <a:latin typeface="Verdana"/>
            </a:endParaRPr>
          </a:p>
          <a:p>
            <a:pPr defTabSz="448650">
              <a:defRPr/>
            </a:pPr>
            <a:endParaRPr lang="en-US" b="1" dirty="0">
              <a:solidFill>
                <a:srgbClr val="000000"/>
              </a:solidFill>
              <a:latin typeface="Verdana"/>
            </a:endParaRPr>
          </a:p>
          <a:p>
            <a:pPr defTabSz="448650">
              <a:defRPr/>
            </a:pPr>
            <a:r>
              <a:rPr lang="en-US" b="1" dirty="0">
                <a:solidFill>
                  <a:srgbClr val="000000"/>
                </a:solidFill>
                <a:latin typeface="Verdana"/>
              </a:rPr>
              <a:t>KA Jammers Reform </a:t>
            </a:r>
            <a:r>
              <a:rPr lang="en-US" dirty="0">
                <a:solidFill>
                  <a:srgbClr val="000000"/>
                </a:solidFill>
                <a:latin typeface="Verdana"/>
              </a:rPr>
              <a:t>(low </a:t>
            </a:r>
            <a:r>
              <a:rPr lang="en-US" dirty="0" err="1">
                <a:solidFill>
                  <a:srgbClr val="000000"/>
                </a:solidFill>
                <a:latin typeface="Verdana"/>
              </a:rPr>
              <a:t>cal</a:t>
            </a:r>
            <a:r>
              <a:rPr lang="en-US" dirty="0">
                <a:solidFill>
                  <a:srgbClr val="000000"/>
                </a:solidFill>
                <a:latin typeface="Verdana"/>
              </a:rPr>
              <a:t>) will most likely qualify for "50% less sugar than leading Regular Sodas" . Will do initial assessment on HUT formulas next week</a:t>
            </a:r>
          </a:p>
          <a:p>
            <a:pPr defTabSz="448650">
              <a:defRPr/>
            </a:pPr>
            <a:endParaRPr lang="en-US" dirty="0">
              <a:solidFill>
                <a:srgbClr val="000000"/>
              </a:solidFill>
              <a:latin typeface="Verdana"/>
            </a:endParaRPr>
          </a:p>
          <a:p>
            <a:pPr defTabSz="448650">
              <a:defRPr/>
            </a:pPr>
            <a:r>
              <a:rPr lang="en-US" dirty="0">
                <a:solidFill>
                  <a:srgbClr val="FF0000"/>
                </a:solidFill>
                <a:latin typeface="Verdana"/>
              </a:rPr>
              <a:t>Bottles:  FDA regulations require at least a 25% reduction in sugar vs. a reference food to make the claim. </a:t>
            </a:r>
            <a:r>
              <a:rPr lang="en-US" u="sng" dirty="0">
                <a:solidFill>
                  <a:srgbClr val="FF0000"/>
                </a:solidFill>
                <a:latin typeface="Verdana"/>
              </a:rPr>
              <a:t>These products are 150 </a:t>
            </a:r>
            <a:r>
              <a:rPr lang="en-US" u="sng" dirty="0" err="1">
                <a:solidFill>
                  <a:srgbClr val="FF0000"/>
                </a:solidFill>
                <a:latin typeface="Verdana"/>
              </a:rPr>
              <a:t>cal</a:t>
            </a:r>
            <a:r>
              <a:rPr lang="en-US" u="sng" dirty="0">
                <a:solidFill>
                  <a:srgbClr val="FF0000"/>
                </a:solidFill>
                <a:latin typeface="Verdana"/>
              </a:rPr>
              <a:t>/serving which are very close in calorie level as regular sodas</a:t>
            </a:r>
            <a:r>
              <a:rPr lang="en-US" dirty="0">
                <a:solidFill>
                  <a:srgbClr val="FF0000"/>
                </a:solidFill>
                <a:latin typeface="Verdana"/>
              </a:rPr>
              <a:t>, therefore would not meet the claim requirements.</a:t>
            </a:r>
          </a:p>
          <a:p>
            <a:pPr defTabSz="448650">
              <a:defRPr/>
            </a:pPr>
            <a:endParaRPr lang="en-US" dirty="0">
              <a:solidFill>
                <a:srgbClr val="FF0000"/>
              </a:solidFill>
              <a:latin typeface="Verdana"/>
            </a:endParaRPr>
          </a:p>
          <a:p>
            <a:pPr defTabSz="448650">
              <a:defRPr/>
            </a:pPr>
            <a:r>
              <a:rPr lang="en-US" dirty="0">
                <a:solidFill>
                  <a:srgbClr val="FF0000"/>
                </a:solidFill>
                <a:latin typeface="Verdana"/>
              </a:rPr>
              <a:t>Unsweetened RKA:   100 calories per serving when prepared with sugar. (Primary prep). Only ~7% reduction in sugar vs. regular soda.</a:t>
            </a:r>
          </a:p>
          <a:p>
            <a:pPr defTabSz="448650">
              <a:defRPr/>
            </a:pPr>
            <a:endParaRPr lang="en-US" dirty="0">
              <a:solidFill>
                <a:srgbClr val="FF0000"/>
              </a:solidFill>
              <a:latin typeface="Verdana"/>
            </a:endParaRPr>
          </a:p>
          <a:p>
            <a:pPr defTabSz="448650">
              <a:defRPr/>
            </a:pPr>
            <a:endParaRPr lang="en-US" dirty="0">
              <a:solidFill>
                <a:srgbClr val="000000"/>
              </a:solidFill>
              <a:latin typeface="Verdana"/>
            </a:endParaRPr>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18</a:t>
            </a:fld>
            <a:endParaRPr lang="en-US"/>
          </a:p>
        </p:txBody>
      </p:sp>
    </p:spTree>
    <p:extLst>
      <p:ext uri="{BB962C8B-B14F-4D97-AF65-F5344CB8AC3E}">
        <p14:creationId xmlns:p14="http://schemas.microsoft.com/office/powerpoint/2010/main" val="48598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r>
              <a:rPr lang="en-US" dirty="0"/>
              <a:t>Point</a:t>
            </a:r>
            <a:r>
              <a:rPr lang="en-US" baseline="0" dirty="0"/>
              <a:t> out the key follow-ups and TASTE reasons and LEGAL reasons</a:t>
            </a:r>
            <a:endParaRPr lang="en-US" dirty="0"/>
          </a:p>
          <a:p>
            <a:pPr defTabSz="448650"/>
            <a:endParaRPr lang="en-US" dirty="0"/>
          </a:p>
          <a:p>
            <a:pPr defTabSz="448650"/>
            <a:r>
              <a:rPr lang="en-US" dirty="0"/>
              <a:t>RKA is</a:t>
            </a:r>
            <a:r>
              <a:rPr lang="en-US" baseline="0" dirty="0"/>
              <a:t> made of salt, corn starch, and citric acid. Tropical Punch has only 2 more ingredients </a:t>
            </a:r>
            <a:endParaRPr lang="en-US" dirty="0"/>
          </a:p>
          <a:p>
            <a:pPr defTabSz="448650"/>
            <a:endParaRPr lang="en-US" dirty="0"/>
          </a:p>
          <a:p>
            <a:pPr defTabSz="448650"/>
            <a:r>
              <a:rPr lang="en-US" dirty="0"/>
              <a:t>Former bottom takeaway</a:t>
            </a:r>
            <a:r>
              <a:rPr lang="en-US" baseline="0" dirty="0"/>
              <a:t> point: </a:t>
            </a:r>
            <a:endParaRPr lang="en-US" dirty="0"/>
          </a:p>
          <a:p>
            <a:pPr marL="0" marR="0" indent="0" algn="l" defTabSz="448650" rtl="0" eaLnBrk="1" fontAlgn="auto" latinLnBrk="0" hangingPunct="1">
              <a:lnSpc>
                <a:spcPct val="100000"/>
              </a:lnSpc>
              <a:spcBef>
                <a:spcPts val="0"/>
              </a:spcBef>
              <a:spcAft>
                <a:spcPts val="0"/>
              </a:spcAft>
              <a:buClrTx/>
              <a:buSzTx/>
              <a:buFontTx/>
              <a:buNone/>
              <a:tabLst/>
              <a:defRPr/>
            </a:pPr>
            <a:r>
              <a:rPr lang="en-US" dirty="0"/>
              <a:t>Although we cannot control how consumers will/will not adhere to preparation instructions, we can actively communicate a better-for-you commitment</a:t>
            </a:r>
          </a:p>
          <a:p>
            <a:pPr defTabSz="448650"/>
            <a:endParaRPr lang="en-US" dirty="0"/>
          </a:p>
          <a:p>
            <a:pPr defTabSz="448650"/>
            <a:r>
              <a:rPr lang="en-US" dirty="0"/>
              <a:t>Sales opportunity – cross-promotion with Splenda!!  E.g. tear-off coupon for Splenda</a:t>
            </a:r>
          </a:p>
          <a:p>
            <a:pPr defTabSz="448650"/>
            <a:endParaRPr lang="en-US" dirty="0"/>
          </a:p>
          <a:p>
            <a:pPr defTabSz="448650"/>
            <a:r>
              <a:rPr lang="en-US" dirty="0"/>
              <a:t>I’m aligned here. Would need to begin seeding the new consumer behavior to make RKA with a no-calorie sweetener before feeling good about equity advertising claiming 50% less.  -Caroline </a:t>
            </a:r>
            <a:r>
              <a:rPr lang="en-US" dirty="0" err="1"/>
              <a:t>Krajewski</a:t>
            </a:r>
            <a:endParaRPr lang="en-US" dirty="0"/>
          </a:p>
          <a:p>
            <a:pPr defTabSz="448650"/>
            <a:r>
              <a:rPr lang="en-US" dirty="0"/>
              <a:t>do some advertising work over a year or two educating our consumers to make it with stevia and then make that kind of claim.  But I don’t think we could make it right off the bat, for the reasons we discussed.</a:t>
            </a:r>
          </a:p>
          <a:p>
            <a:endParaRPr lang="en-US" b="1" dirty="0"/>
          </a:p>
          <a:p>
            <a:endParaRPr lang="en-US" b="1" dirty="0"/>
          </a:p>
          <a:p>
            <a:r>
              <a:rPr lang="en-US" b="1" dirty="0"/>
              <a:t>The cost to implement is about 0.2% of our business</a:t>
            </a:r>
          </a:p>
          <a:p>
            <a:endParaRPr lang="en-US" b="1" dirty="0"/>
          </a:p>
          <a:p>
            <a:r>
              <a:rPr lang="en-US" b="1" dirty="0"/>
              <a:t>Make it abundantly clear on how this</a:t>
            </a:r>
            <a:r>
              <a:rPr lang="en-US" b="1" baseline="0" dirty="0"/>
              <a:t> must be communicated/advertised.</a:t>
            </a:r>
            <a:endParaRPr lang="en-US" b="1" dirty="0"/>
          </a:p>
          <a:p>
            <a:endParaRPr lang="en-US" b="0" dirty="0"/>
          </a:p>
          <a:p>
            <a:r>
              <a:rPr lang="en-US" b="0" dirty="0"/>
              <a:t>Just to</a:t>
            </a:r>
            <a:r>
              <a:rPr lang="en-US" b="0" baseline="0" dirty="0"/>
              <a:t> change the packaging (just back):  couple hundred bucks at best for the design by SGS to the prep instructions. SGS does small changes. But if you’re adding something to the front it could involve changing other things, so we may have to consult with </a:t>
            </a:r>
            <a:r>
              <a:rPr lang="en-US" b="0" baseline="0" dirty="0" err="1"/>
              <a:t>SoulSite</a:t>
            </a:r>
            <a:r>
              <a:rPr lang="en-US" b="0" baseline="0" dirty="0"/>
              <a:t>.</a:t>
            </a:r>
          </a:p>
          <a:p>
            <a:r>
              <a:rPr lang="en-US" b="0" baseline="0" dirty="0"/>
              <a:t>         For the Separations Process:    Low-end:  $5,000/SKU;  High-end:  $10,000/SKU       figure out how many </a:t>
            </a:r>
            <a:r>
              <a:rPr lang="en-US" b="0" baseline="0" dirty="0" err="1"/>
              <a:t>sku’s</a:t>
            </a:r>
            <a:r>
              <a:rPr lang="en-US" b="0" baseline="0" dirty="0"/>
              <a:t> there are of RKA and multiply it out</a:t>
            </a:r>
          </a:p>
          <a:p>
            <a:r>
              <a:rPr lang="en-US" b="0" baseline="0" dirty="0"/>
              <a:t>To put something on the front is probably a job for Soul-Site:  ballpark ~ a few thousand dollars/SKU</a:t>
            </a:r>
          </a:p>
          <a:p>
            <a:endParaRPr lang="en-US" b="0" baseline="0" dirty="0"/>
          </a:p>
          <a:p>
            <a:r>
              <a:rPr lang="en-US" b="0" baseline="0" dirty="0"/>
              <a:t>Same for RTD graphics (changing to Good Source):  couple hundred for SGS; 5-10k ballpark typical figure used for Separation Process</a:t>
            </a:r>
          </a:p>
          <a:p>
            <a:endParaRPr lang="en-US" b="0" baseline="0" dirty="0"/>
          </a:p>
          <a:p>
            <a:r>
              <a:rPr lang="en-US" b="0" baseline="0" dirty="0"/>
              <a:t>For example, for line extensions we budget from 30-60k for graphics  the Separations piece is the most expensive</a:t>
            </a:r>
            <a:endParaRPr lang="en-US" b="0" dirty="0"/>
          </a:p>
          <a:p>
            <a:endParaRPr lang="en-US" b="1" dirty="0"/>
          </a:p>
          <a:p>
            <a:endParaRPr lang="en-US" b="1" dirty="0"/>
          </a:p>
          <a:p>
            <a:endParaRPr lang="en-US" b="1" dirty="0"/>
          </a:p>
          <a:p>
            <a:r>
              <a:rPr lang="en-US" b="1" dirty="0"/>
              <a:t>Talk</a:t>
            </a:r>
            <a:r>
              <a:rPr lang="en-US" b="1" baseline="0" dirty="0"/>
              <a:t> to Whitney about impact of this on Sales and distribution</a:t>
            </a:r>
          </a:p>
          <a:p>
            <a:endParaRPr lang="en-US" b="1" baseline="0" dirty="0"/>
          </a:p>
          <a:p>
            <a:r>
              <a:rPr lang="en-US" b="1" dirty="0"/>
              <a:t>Graphics and printing</a:t>
            </a:r>
            <a:r>
              <a:rPr lang="en-US" b="1" baseline="0" dirty="0"/>
              <a:t> expenses – get from A&amp;C budget (Nicole and Devin)</a:t>
            </a:r>
          </a:p>
          <a:p>
            <a:endParaRPr lang="en-US" b="1" baseline="0" dirty="0"/>
          </a:p>
          <a:p>
            <a:r>
              <a:rPr lang="en-US" dirty="0"/>
              <a:t>Basket analysis and </a:t>
            </a:r>
            <a:r>
              <a:rPr lang="en-US" dirty="0" err="1"/>
              <a:t>Ipsos</a:t>
            </a:r>
            <a:r>
              <a:rPr lang="en-US" dirty="0"/>
              <a:t> study results reveal that Moms who purchase Kool-Aid also purchase ___________</a:t>
            </a:r>
          </a:p>
          <a:p>
            <a:pPr lvl="0"/>
            <a:r>
              <a:rPr lang="en-US" dirty="0">
                <a:solidFill>
                  <a:srgbClr val="FF0000"/>
                </a:solidFill>
              </a:rPr>
              <a:t>Talk to Sales and packaging (ops??) about how feasible/costly; shelf space and how this would go over with customers and affect our TDPs</a:t>
            </a:r>
          </a:p>
          <a:p>
            <a:pPr defTabSz="448650"/>
            <a:endParaRPr lang="en-US" dirty="0"/>
          </a:p>
          <a:p>
            <a:pPr defTabSz="448650"/>
            <a:r>
              <a:rPr lang="en-US" dirty="0"/>
              <a:t>Mitigation of Risk: call it out on front of package (</a:t>
            </a:r>
            <a:r>
              <a:rPr lang="en-US" i="1" dirty="0"/>
              <a:t>Facts Up Front</a:t>
            </a:r>
            <a:r>
              <a:rPr lang="en-US" dirty="0"/>
              <a:t> program) and begin clear messaging encouraging lower consumption of sugar by trying these alternatives</a:t>
            </a:r>
          </a:p>
          <a:p>
            <a:endParaRPr lang="en-US" b="1" dirty="0"/>
          </a:p>
          <a:p>
            <a:endParaRPr lang="en-US" dirty="0"/>
          </a:p>
          <a:p>
            <a:r>
              <a:rPr lang="en-US" b="1" dirty="0"/>
              <a:t>We’d need to further</a:t>
            </a:r>
            <a:r>
              <a:rPr lang="en-US" b="1" baseline="0" dirty="0"/>
              <a:t> discuss with ops and supply chain as well</a:t>
            </a:r>
          </a:p>
          <a:p>
            <a:endParaRPr lang="en-US" b="1" dirty="0"/>
          </a:p>
          <a:p>
            <a:endParaRPr lang="en-US" dirty="0"/>
          </a:p>
          <a:p>
            <a:r>
              <a:rPr lang="en-US" dirty="0"/>
              <a:t>Is there a better</a:t>
            </a:r>
            <a:r>
              <a:rPr lang="en-US" baseline="0" dirty="0"/>
              <a:t> low-calorie sweetener we should consider, like Stevia?  Is anyone even using the Splenda prep?</a:t>
            </a:r>
            <a:endParaRPr lang="en-US" dirty="0"/>
          </a:p>
          <a:p>
            <a:r>
              <a:rPr lang="en-US" dirty="0"/>
              <a:t>It</a:t>
            </a:r>
            <a:r>
              <a:rPr lang="en-US" baseline="0" dirty="0"/>
              <a:t> might be worth making an investment behind the RKA line </a:t>
            </a:r>
            <a:endParaRPr lang="en-US" dirty="0"/>
          </a:p>
          <a:p>
            <a:endParaRPr lang="en-US" dirty="0"/>
          </a:p>
          <a:p>
            <a:endParaRPr lang="en-US" dirty="0"/>
          </a:p>
          <a:p>
            <a:r>
              <a:rPr lang="en-US" dirty="0"/>
              <a:t>For the “Facts Up Front” program (reflects the nutrition facts panel)</a:t>
            </a:r>
            <a:r>
              <a:rPr lang="en-US" baseline="0" dirty="0"/>
              <a:t> and how it has to be as prepared; that’s when </a:t>
            </a:r>
            <a:r>
              <a:rPr lang="en-US" dirty="0"/>
              <a:t>we started providing the calorie</a:t>
            </a:r>
            <a:r>
              <a:rPr lang="en-US" baseline="0" dirty="0"/>
              <a:t> information on the back. I propose we make this change to the instructions while continuing our legacy of being truthful to our consumers – call out the new message up front so there’s no confusion of what we’re now encouraging our consumer to do that will make this better for them.</a:t>
            </a:r>
          </a:p>
          <a:p>
            <a:endParaRPr lang="en-US" baseline="0" dirty="0"/>
          </a:p>
          <a:p>
            <a:r>
              <a:rPr lang="en-US" baseline="0" dirty="0"/>
              <a:t>We may want to confirm how most consumers prepare it currently (i.e. what is the spread? And do people add more sugar than we recommend?)</a:t>
            </a:r>
            <a:endParaRPr lang="en-US" dirty="0"/>
          </a:p>
          <a:p>
            <a:endParaRPr lang="en-US" dirty="0"/>
          </a:p>
          <a:p>
            <a:endParaRPr lang="en-US" dirty="0"/>
          </a:p>
          <a:p>
            <a:r>
              <a:rPr lang="en-US" dirty="0"/>
              <a:t>Find out costs to</a:t>
            </a:r>
            <a:r>
              <a:rPr lang="en-US" baseline="0" dirty="0"/>
              <a:t> implement</a:t>
            </a:r>
          </a:p>
          <a:p>
            <a:r>
              <a:rPr lang="en-US" baseline="0" dirty="0"/>
              <a:t>NAR doesn’t really have specific set-in-stone guidelines on prep instructions  (spoke with Andrea Justo about this)</a:t>
            </a:r>
            <a:endParaRPr lang="en-US" dirty="0"/>
          </a:p>
          <a:p>
            <a:endParaRPr lang="en-US" b="1" dirty="0"/>
          </a:p>
        </p:txBody>
      </p:sp>
      <p:sp>
        <p:nvSpPr>
          <p:cNvPr id="4" name="Slide Number Placeholder 3"/>
          <p:cNvSpPr>
            <a:spLocks noGrp="1"/>
          </p:cNvSpPr>
          <p:nvPr>
            <p:ph type="sldNum" sz="quarter" idx="10"/>
          </p:nvPr>
        </p:nvSpPr>
        <p:spPr/>
        <p:txBody>
          <a:bodyPr/>
          <a:lstStyle/>
          <a:p>
            <a:fld id="{C361D2E3-E34B-E940-A4E1-6AB269E8892C}" type="slidenum">
              <a:rPr lang="en-US" smtClean="0"/>
              <a:t>19</a:t>
            </a:fld>
            <a:endParaRPr lang="en-US"/>
          </a:p>
        </p:txBody>
      </p:sp>
    </p:spTree>
    <p:extLst>
      <p:ext uri="{BB962C8B-B14F-4D97-AF65-F5344CB8AC3E}">
        <p14:creationId xmlns:p14="http://schemas.microsoft.com/office/powerpoint/2010/main" val="322984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Really articulate why we’re reducing Vitamin C level – think about PURPOSE and MARGINAL BENEFIT vs. cost; the marginal benefit of having higher levels? We’re not seen as the source of vitamin C for the consumer – we’re trying to be part of an overall healthy diet, not the sole source of vitamin C</a:t>
            </a:r>
          </a:p>
          <a:p>
            <a:pPr lvl="0"/>
            <a:endParaRPr lang="en-US" baseline="0" dirty="0"/>
          </a:p>
          <a:p>
            <a:pPr lvl="0"/>
            <a:endParaRPr lang="en-US" baseline="0" dirty="0"/>
          </a:p>
          <a:p>
            <a:pPr lvl="0"/>
            <a:r>
              <a:rPr lang="en-US" baseline="0" dirty="0"/>
              <a:t>SAY: </a:t>
            </a:r>
            <a:r>
              <a:rPr lang="en-US" sz="1200" dirty="0"/>
              <a:t>Reformulate 32, and 96 oz. bottles using new Jammers formula; reduce Vitamin C level while remaining a “Good Source”</a:t>
            </a:r>
          </a:p>
          <a:p>
            <a:pPr lvl="0"/>
            <a:r>
              <a:rPr lang="en-US" sz="1200" dirty="0"/>
              <a:t>Reallocate cost savings to finance other portions of this recommendation</a:t>
            </a:r>
            <a:endParaRPr lang="en-US" baseline="0" dirty="0"/>
          </a:p>
          <a:p>
            <a:pPr lvl="0"/>
            <a:endParaRPr lang="en-US" baseline="0" dirty="0"/>
          </a:p>
          <a:p>
            <a:pPr lvl="0"/>
            <a:endParaRPr lang="en-US" baseline="0" dirty="0"/>
          </a:p>
          <a:p>
            <a:pPr lvl="0"/>
            <a:r>
              <a:rPr lang="en-US" baseline="0" dirty="0"/>
              <a:t>Kool Aid bottle R2D is made by an external manufacturer (COTT) – so we would have to take their costs into consideration as far as any reform’s</a:t>
            </a:r>
            <a:endParaRPr lang="en-US" i="1" dirty="0">
              <a:solidFill>
                <a:schemeClr val="tx2">
                  <a:lumMod val="75000"/>
                </a:schemeClr>
              </a:solidFill>
            </a:endParaRPr>
          </a:p>
          <a:p>
            <a:pPr lvl="0"/>
            <a:r>
              <a:rPr lang="en-US" i="1" dirty="0">
                <a:solidFill>
                  <a:schemeClr val="tx2">
                    <a:lumMod val="75000"/>
                  </a:schemeClr>
                </a:solidFill>
              </a:rPr>
              <a:t>Costs to Implement:</a:t>
            </a:r>
            <a:endParaRPr lang="en-US" i="1" dirty="0">
              <a:solidFill>
                <a:srgbClr val="FF0000"/>
              </a:solidFill>
            </a:endParaRPr>
          </a:p>
          <a:p>
            <a:pPr lvl="1"/>
            <a:r>
              <a:rPr lang="en-US" i="1" dirty="0">
                <a:solidFill>
                  <a:schemeClr val="tx2">
                    <a:lumMod val="75000"/>
                  </a:schemeClr>
                </a:solidFill>
              </a:rPr>
              <a:t>None for reformulation itself</a:t>
            </a:r>
          </a:p>
          <a:p>
            <a:pPr lvl="1"/>
            <a:r>
              <a:rPr lang="en-US" i="1" dirty="0">
                <a:solidFill>
                  <a:schemeClr val="tx2">
                    <a:lumMod val="75000"/>
                  </a:schemeClr>
                </a:solidFill>
              </a:rPr>
              <a:t>Cost savings actually</a:t>
            </a:r>
          </a:p>
          <a:p>
            <a:pPr lvl="1"/>
            <a:r>
              <a:rPr lang="en-US" i="1" dirty="0">
                <a:solidFill>
                  <a:schemeClr val="tx2">
                    <a:lumMod val="75000"/>
                  </a:schemeClr>
                </a:solidFill>
              </a:rPr>
              <a:t>$200,000 one time for re-labeling with “Good Source”</a:t>
            </a:r>
          </a:p>
          <a:p>
            <a:pPr marL="448650" lvl="1"/>
            <a:endParaRPr lang="en-US" dirty="0">
              <a:solidFill>
                <a:schemeClr val="tx1">
                  <a:lumMod val="50000"/>
                  <a:lumOff val="50000"/>
                </a:schemeClr>
              </a:solidFill>
            </a:endParaRPr>
          </a:p>
          <a:p>
            <a:pPr defTabSz="448650">
              <a:defRPr/>
            </a:pPr>
            <a:r>
              <a:rPr lang="en-US" b="0" baseline="0" dirty="0"/>
              <a:t>We don’t think that this reformulation will add anything to our revenue for bottles. Jamie and Jason worked on this and reached that conclusion; it’s only a $13MM business and pretty much only available in WM. This isn’t going to generate any lift or anything like that.</a:t>
            </a:r>
          </a:p>
          <a:p>
            <a:pPr defTabSz="448650">
              <a:defRPr/>
            </a:pPr>
            <a:endParaRPr lang="en-US" b="0" baseline="0" dirty="0"/>
          </a:p>
          <a:p>
            <a:pPr defTabSz="448650">
              <a:defRPr/>
            </a:pPr>
            <a:r>
              <a:rPr lang="en-US" b="0" baseline="0" dirty="0"/>
              <a:t>   </a:t>
            </a:r>
            <a:r>
              <a:rPr lang="en-US" b="1" baseline="0" dirty="0"/>
              <a:t>	</a:t>
            </a:r>
          </a:p>
          <a:p>
            <a:pPr defTabSz="448650">
              <a:defRPr/>
            </a:pPr>
            <a:r>
              <a:rPr lang="en-US" b="1" baseline="0" dirty="0"/>
              <a:t>if you took the Jammers formula and put it in a 16oz bottle that is 1 serving, can you meet the 50% less sugar claim? Talk to Andrea Justo. Answer: yes.</a:t>
            </a:r>
          </a:p>
          <a:p>
            <a:pPr defTabSz="448650">
              <a:defRPr/>
            </a:pPr>
            <a:endParaRPr lang="en-US" b="1" baseline="0" dirty="0"/>
          </a:p>
          <a:p>
            <a:pPr defTabSz="448650">
              <a:defRPr/>
            </a:pPr>
            <a:endParaRPr lang="en-US" b="1" baseline="0" dirty="0"/>
          </a:p>
          <a:p>
            <a:pPr defTabSz="448650">
              <a:defRPr/>
            </a:pPr>
            <a:r>
              <a:rPr lang="en-US" b="1" baseline="0" dirty="0"/>
              <a:t>how the serving sizes might interfere (e.g. Chia bottle -&gt;  too many calories).  HOW DOES IT COMPARE TO THE FORMULA CURRENTLY IN THE BOTTLE?  PUT THE THREE SIDE BY SIDE IN APPENDIX SHOWING WHAT YOU’D BE CHANGING</a:t>
            </a:r>
          </a:p>
          <a:p>
            <a:pPr defTabSz="448650">
              <a:defRPr/>
            </a:pPr>
            <a:endParaRPr lang="en-US" b="1" baseline="0" dirty="0"/>
          </a:p>
          <a:p>
            <a:pPr defTabSz="448650">
              <a:defRPr/>
            </a:pPr>
            <a:r>
              <a:rPr lang="en-US" baseline="0" dirty="0"/>
              <a:t>**By reducing the sugar profile it actually improves the cost profile of the product.** </a:t>
            </a:r>
          </a:p>
          <a:p>
            <a:pPr defTabSz="448650">
              <a:defRPr/>
            </a:pPr>
            <a:r>
              <a:rPr lang="en-US" dirty="0"/>
              <a:t>Removal of Vitamin C Savings $_______ / </a:t>
            </a:r>
            <a:r>
              <a:rPr lang="en-US" dirty="0" err="1"/>
              <a:t>lb</a:t>
            </a:r>
            <a:r>
              <a:rPr lang="en-US" dirty="0"/>
              <a:t> across the entire line</a:t>
            </a:r>
            <a:br>
              <a:rPr lang="en-US" dirty="0"/>
            </a:br>
            <a:r>
              <a:rPr lang="en-US" dirty="0"/>
              <a:t>Hybrid Sweetener savings of $0.0058 / </a:t>
            </a:r>
            <a:r>
              <a:rPr lang="en-US" dirty="0" err="1"/>
              <a:t>lb</a:t>
            </a:r>
            <a:r>
              <a:rPr lang="en-US" dirty="0"/>
              <a:t> in 96oz and 32oz</a:t>
            </a:r>
          </a:p>
          <a:p>
            <a:endParaRPr lang="en-US" dirty="0"/>
          </a:p>
          <a:p>
            <a:pPr defTabSz="448650">
              <a:defRPr/>
            </a:pPr>
            <a:endParaRPr lang="en-US" baseline="0" dirty="0"/>
          </a:p>
          <a:p>
            <a:pPr defTabSz="448650">
              <a:defRPr/>
            </a:pPr>
            <a:endParaRPr lang="en-US" baseline="0" dirty="0"/>
          </a:p>
          <a:p>
            <a:pPr defTabSz="448650">
              <a:defRPr/>
            </a:pPr>
            <a:r>
              <a:rPr lang="en-US" baseline="0" dirty="0"/>
              <a:t>If we reformulate the hot-fill bottles, we could borrow new formula elements from new Jammers (which will qualify) but </a:t>
            </a:r>
            <a:r>
              <a:rPr lang="en-US" b="1" u="sng" baseline="0" dirty="0"/>
              <a:t>may need some tweaks to suit bottle form </a:t>
            </a:r>
            <a:r>
              <a:rPr lang="en-US" baseline="0" dirty="0"/>
              <a:t>(only applicable to 32 and 96 </a:t>
            </a:r>
            <a:r>
              <a:rPr lang="en-US" baseline="0" dirty="0" err="1"/>
              <a:t>fl</a:t>
            </a:r>
            <a:r>
              <a:rPr lang="en-US" baseline="0" dirty="0"/>
              <a:t> oz. 16 is a whole different set of requirements)</a:t>
            </a:r>
            <a:endParaRPr lang="en-US" dirty="0"/>
          </a:p>
          <a:p>
            <a:endParaRPr lang="en-US" dirty="0"/>
          </a:p>
          <a:p>
            <a:endParaRPr lang="en-US" dirty="0"/>
          </a:p>
          <a:p>
            <a:r>
              <a:rPr lang="en-US" dirty="0"/>
              <a:t>*Keep</a:t>
            </a:r>
            <a:r>
              <a:rPr lang="en-US" baseline="0" dirty="0"/>
              <a:t> in mind, the 16 oz. was meant for a different consumer base altogether. If any formula changes are going to be made to the 16 oz. we will have to do additional consumer testing to make sure we don’t alienate that user base – then again, that would probably be a larger question of cost vs. ROI considering we are currently losing money on this particular product anyway (16 oz. profit margin is -8.6% of GR)</a:t>
            </a:r>
            <a:endParaRPr lang="en-US" dirty="0"/>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20</a:t>
            </a:fld>
            <a:endParaRPr lang="en-US"/>
          </a:p>
        </p:txBody>
      </p:sp>
    </p:spTree>
    <p:extLst>
      <p:ext uri="{BB962C8B-B14F-4D97-AF65-F5344CB8AC3E}">
        <p14:creationId xmlns:p14="http://schemas.microsoft.com/office/powerpoint/2010/main" val="117049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gross margins</a:t>
            </a:r>
          </a:p>
          <a:p>
            <a:r>
              <a:rPr lang="en-US" dirty="0"/>
              <a:t>Why is the 0.5%</a:t>
            </a:r>
            <a:r>
              <a:rPr lang="en-US" baseline="0" dirty="0"/>
              <a:t> not reflected?   Because in order to get to the margin percentage it takes into account a lot of different variables (Raw, VL&amp;E, D&amp;T, </a:t>
            </a:r>
            <a:r>
              <a:rPr lang="en-US" baseline="0" dirty="0" err="1"/>
              <a:t>etc</a:t>
            </a:r>
            <a:r>
              <a:rPr lang="en-US" baseline="0" dirty="0"/>
              <a:t>) so 0.5% of one variable is not going to impact the sum of those variables’ percentage form.</a:t>
            </a:r>
            <a:endParaRPr lang="en-US" dirty="0"/>
          </a:p>
          <a:p>
            <a:endParaRPr lang="en-US" dirty="0"/>
          </a:p>
          <a:p>
            <a:endParaRPr lang="en-US" dirty="0"/>
          </a:p>
          <a:p>
            <a:r>
              <a:rPr lang="en-US" dirty="0"/>
              <a:t>ACKNOWLEDGE THAT BURSTS </a:t>
            </a:r>
          </a:p>
          <a:p>
            <a:endParaRPr lang="en-US" dirty="0"/>
          </a:p>
          <a:p>
            <a:endParaRPr lang="en-US" dirty="0"/>
          </a:p>
          <a:p>
            <a:r>
              <a:rPr lang="en-US" dirty="0"/>
              <a:t>RKA MC % of NR: 67.83% </a:t>
            </a:r>
          </a:p>
          <a:p>
            <a:r>
              <a:rPr lang="en-US" dirty="0"/>
              <a:t>KA LC MC% of NR: 69.44% </a:t>
            </a:r>
          </a:p>
          <a:p>
            <a:r>
              <a:rPr lang="en-US" dirty="0"/>
              <a:t>Margin after recommended changes</a:t>
            </a:r>
          </a:p>
          <a:p>
            <a:r>
              <a:rPr lang="en-US" dirty="0"/>
              <a:t>RKA MC % of NR: No impact </a:t>
            </a:r>
          </a:p>
          <a:p>
            <a:r>
              <a:rPr lang="en-US" dirty="0"/>
              <a:t>KA LC MC% of NR: 69.39%</a:t>
            </a:r>
          </a:p>
          <a:p>
            <a:pPr defTabSz="448650">
              <a:defRPr/>
            </a:pPr>
            <a:endParaRPr lang="en-US" b="1" baseline="0" dirty="0">
              <a:solidFill>
                <a:srgbClr val="FF0000"/>
              </a:solidFill>
            </a:endParaRPr>
          </a:p>
          <a:p>
            <a:pPr defTabSz="448650">
              <a:defRPr/>
            </a:pPr>
            <a:endParaRPr lang="en-US" b="1" baseline="0" dirty="0">
              <a:solidFill>
                <a:srgbClr val="FF0000"/>
              </a:solidFill>
            </a:endParaRPr>
          </a:p>
          <a:p>
            <a:pPr defTabSz="448650">
              <a:defRPr/>
            </a:pPr>
            <a:endParaRPr lang="en-US" b="1" baseline="0" dirty="0">
              <a:solidFill>
                <a:srgbClr val="FF0000"/>
              </a:solidFill>
            </a:endParaRPr>
          </a:p>
          <a:p>
            <a:pPr defTabSz="448650">
              <a:defRPr/>
            </a:pPr>
            <a:endParaRPr lang="en-US" b="1" baseline="0" dirty="0">
              <a:solidFill>
                <a:srgbClr val="FF0000"/>
              </a:solidFill>
            </a:endParaRPr>
          </a:p>
          <a:p>
            <a:pPr defTabSz="448650">
              <a:defRPr/>
            </a:pPr>
            <a:r>
              <a:rPr lang="en-US" b="1" baseline="0" dirty="0">
                <a:solidFill>
                  <a:srgbClr val="FF0000"/>
                </a:solidFill>
              </a:rPr>
              <a:t>What’s the return here on this type of investment for LC?</a:t>
            </a:r>
          </a:p>
          <a:p>
            <a:pPr defTabSz="448650">
              <a:defRPr/>
            </a:pPr>
            <a:r>
              <a:rPr lang="en-US" b="1" baseline="0" dirty="0">
                <a:solidFill>
                  <a:srgbClr val="FF0000"/>
                </a:solidFill>
              </a:rPr>
              <a:t>     What % increase on volume would we have to see to break even on this?</a:t>
            </a:r>
          </a:p>
          <a:p>
            <a:pPr defTabSz="448650">
              <a:defRPr/>
            </a:pPr>
            <a:r>
              <a:rPr lang="en-US" b="1" baseline="0" dirty="0">
                <a:solidFill>
                  <a:srgbClr val="FF0000"/>
                </a:solidFill>
              </a:rPr>
              <a:t>     Do the calculations .    Question with LC – LC category is declining. Justification?   Know the numbers</a:t>
            </a:r>
          </a:p>
          <a:p>
            <a:pPr defTabSz="448650">
              <a:defRPr/>
            </a:pPr>
            <a:endParaRPr lang="en-US" b="1" baseline="0" dirty="0">
              <a:solidFill>
                <a:srgbClr val="FF0000"/>
              </a:solidFill>
            </a:endParaRPr>
          </a:p>
          <a:p>
            <a:pPr defTabSz="448650">
              <a:defRPr/>
            </a:pPr>
            <a:r>
              <a:rPr lang="en-US" b="1" baseline="0" dirty="0">
                <a:solidFill>
                  <a:srgbClr val="FF0000"/>
                </a:solidFill>
              </a:rPr>
              <a:t>LC sales </a:t>
            </a:r>
            <a:r>
              <a:rPr lang="en-US" b="1" baseline="0" dirty="0" err="1">
                <a:solidFill>
                  <a:srgbClr val="FF0000"/>
                </a:solidFill>
              </a:rPr>
              <a:t>reco</a:t>
            </a:r>
            <a:r>
              <a:rPr lang="en-US" b="1" baseline="0" dirty="0">
                <a:solidFill>
                  <a:srgbClr val="FF0000"/>
                </a:solidFill>
              </a:rPr>
              <a:t>:  marry timing with Mio to make it easier to harmonize, collapse time frames and have ONE conversation with customer.  We often look like we trip over ourselves with our brands. Synthesize.  FIND OUT DEEPA</a:t>
            </a:r>
          </a:p>
          <a:p>
            <a:pPr defTabSz="448650">
              <a:defRPr/>
            </a:pPr>
            <a:endParaRPr lang="en-US" b="1" baseline="0" dirty="0">
              <a:solidFill>
                <a:srgbClr val="FF0000"/>
              </a:solidFill>
            </a:endParaRPr>
          </a:p>
          <a:p>
            <a:pPr defTabSz="448650">
              <a:defRPr/>
            </a:pPr>
            <a:endParaRPr lang="en-US" b="1" baseline="0" dirty="0">
              <a:solidFill>
                <a:srgbClr val="FF0000"/>
              </a:solidFill>
            </a:endParaRPr>
          </a:p>
          <a:p>
            <a:pPr defTabSz="448650">
              <a:defRPr/>
            </a:pPr>
            <a:r>
              <a:rPr lang="en-US" b="1" baseline="0" dirty="0">
                <a:solidFill>
                  <a:srgbClr val="FF0000"/>
                </a:solidFill>
              </a:rPr>
              <a:t>Bursts Packaging:</a:t>
            </a:r>
          </a:p>
          <a:p>
            <a:pPr defTabSz="448650">
              <a:defRPr/>
            </a:pPr>
            <a:r>
              <a:rPr lang="en-US" b="0" baseline="0" dirty="0">
                <a:solidFill>
                  <a:srgbClr val="FF0000"/>
                </a:solidFill>
              </a:rPr>
              <a:t>-we’d have to re-design both the singles and the packs.  Same estimates of couple hundred from SGS (use a median of $500 but we’d have to get estimates); 5-10k for Bursts</a:t>
            </a:r>
          </a:p>
          <a:p>
            <a:pPr defTabSz="448650">
              <a:defRPr/>
            </a:pPr>
            <a:endParaRPr lang="en-US" b="0" baseline="0" dirty="0">
              <a:solidFill>
                <a:srgbClr val="FF0000"/>
              </a:solidFill>
            </a:endParaRPr>
          </a:p>
          <a:p>
            <a:pPr defTabSz="448650">
              <a:defRPr/>
            </a:pPr>
            <a:r>
              <a:rPr lang="en-US" b="0" baseline="0" dirty="0">
                <a:solidFill>
                  <a:srgbClr val="FF0000"/>
                </a:solidFill>
              </a:rPr>
              <a:t>-LC separation costs are typically higher (probably closer to 8-10k)</a:t>
            </a:r>
          </a:p>
          <a:p>
            <a:pPr defTabSz="448650">
              <a:defRPr/>
            </a:pPr>
            <a:endParaRPr lang="en-US" b="1" baseline="0" dirty="0">
              <a:solidFill>
                <a:srgbClr val="FF0000"/>
              </a:solidFill>
            </a:endParaRPr>
          </a:p>
          <a:p>
            <a:pPr defTabSz="448650">
              <a:defRPr/>
            </a:pPr>
            <a:r>
              <a:rPr lang="en-US" b="1" baseline="0" dirty="0">
                <a:solidFill>
                  <a:srgbClr val="FF0000"/>
                </a:solidFill>
              </a:rPr>
              <a:t>Costs per bottle for LC (coming from Mattie)   all LC is bottled externally -&gt; manufacturing costs (VL&amp;E)</a:t>
            </a:r>
          </a:p>
          <a:p>
            <a:pPr defTabSz="448650">
              <a:defRPr/>
            </a:pPr>
            <a:endParaRPr lang="en-US" b="1" baseline="0" dirty="0">
              <a:solidFill>
                <a:srgbClr val="FF0000"/>
              </a:solidFill>
            </a:endParaRPr>
          </a:p>
          <a:p>
            <a:pPr defTabSz="448650">
              <a:defRPr/>
            </a:pPr>
            <a:endParaRPr lang="en-US" b="1" baseline="0" dirty="0">
              <a:solidFill>
                <a:srgbClr val="FF0000"/>
              </a:solidFill>
            </a:endParaRPr>
          </a:p>
          <a:p>
            <a:pPr defTabSz="448650">
              <a:defRPr/>
            </a:pPr>
            <a:r>
              <a:rPr lang="en-US" b="1" baseline="0" dirty="0">
                <a:solidFill>
                  <a:srgbClr val="FF0000"/>
                </a:solidFill>
              </a:rPr>
              <a:t>Look into LC costs of implementation and reform work that’s going on with Mio to add Vitamin C. Leverage those lessons</a:t>
            </a:r>
          </a:p>
          <a:p>
            <a:pPr defTabSz="448650">
              <a:defRPr/>
            </a:pPr>
            <a:r>
              <a:rPr lang="en-US" b="0" baseline="0" dirty="0">
                <a:solidFill>
                  <a:srgbClr val="FF0000"/>
                </a:solidFill>
              </a:rPr>
              <a:t>Benzene issue in Wacky Waters lesson:  they reduced the flavor and added Vit. C and met benzene levels</a:t>
            </a:r>
          </a:p>
          <a:p>
            <a:pPr defTabSz="448650">
              <a:defRPr/>
            </a:pPr>
            <a:endParaRPr lang="en-US" b="0" baseline="0" dirty="0">
              <a:solidFill>
                <a:srgbClr val="FF0000"/>
              </a:solidFill>
            </a:endParaRPr>
          </a:p>
          <a:p>
            <a:pPr defTabSz="448650">
              <a:defRPr/>
            </a:pPr>
            <a:endParaRPr lang="en-US" b="0" baseline="0" dirty="0">
              <a:solidFill>
                <a:srgbClr val="FF0000"/>
              </a:solidFill>
            </a:endParaRPr>
          </a:p>
          <a:p>
            <a:pPr defTabSz="448650">
              <a:defRPr/>
            </a:pPr>
            <a:r>
              <a:rPr lang="en-US" b="0" baseline="0" dirty="0">
                <a:solidFill>
                  <a:srgbClr val="FF0000"/>
                </a:solidFill>
              </a:rPr>
              <a:t>Bursts’ role is pretty much protects the low-end of the KA portfolio from some competition (</a:t>
            </a:r>
            <a:r>
              <a:rPr lang="en-US" b="0" baseline="0" dirty="0" err="1">
                <a:solidFill>
                  <a:srgbClr val="FF0000"/>
                </a:solidFill>
              </a:rPr>
              <a:t>ppl</a:t>
            </a:r>
            <a:r>
              <a:rPr lang="en-US" b="0" baseline="0" dirty="0">
                <a:solidFill>
                  <a:srgbClr val="FF0000"/>
                </a:solidFill>
              </a:rPr>
              <a:t> who are extremely cost-conscious); we actually don’t make profit on Bursts. $1 for 6 bottles.  Careful in the cost associated in adding Vitamin C to Bursts; make sure you can show a justification thru revenue.  Bursts pretty much serves the purpose of protecting jammers.</a:t>
            </a:r>
          </a:p>
          <a:p>
            <a:pPr defTabSz="448650">
              <a:defRPr/>
            </a:pPr>
            <a:endParaRPr lang="en-US" b="0" baseline="0" dirty="0">
              <a:solidFill>
                <a:srgbClr val="FF0000"/>
              </a:solidFill>
            </a:endParaRPr>
          </a:p>
          <a:p>
            <a:pPr defTabSz="448650">
              <a:defRPr/>
            </a:pPr>
            <a:endParaRPr lang="en-US" b="0" dirty="0">
              <a:solidFill>
                <a:srgbClr val="FF0000"/>
              </a:solidFill>
            </a:endParaRPr>
          </a:p>
          <a:p>
            <a:endParaRPr lang="en-US" b="0" dirty="0"/>
          </a:p>
        </p:txBody>
      </p:sp>
      <p:sp>
        <p:nvSpPr>
          <p:cNvPr id="4" name="Slide Number Placeholder 3"/>
          <p:cNvSpPr>
            <a:spLocks noGrp="1"/>
          </p:cNvSpPr>
          <p:nvPr>
            <p:ph type="sldNum" sz="quarter" idx="10"/>
          </p:nvPr>
        </p:nvSpPr>
        <p:spPr/>
        <p:txBody>
          <a:bodyPr/>
          <a:lstStyle/>
          <a:p>
            <a:fld id="{C361D2E3-E34B-E940-A4E1-6AB269E8892C}" type="slidenum">
              <a:rPr lang="en-US" smtClean="0"/>
              <a:t>21</a:t>
            </a:fld>
            <a:endParaRPr lang="en-US"/>
          </a:p>
        </p:txBody>
      </p:sp>
    </p:spTree>
    <p:extLst>
      <p:ext uri="{BB962C8B-B14F-4D97-AF65-F5344CB8AC3E}">
        <p14:creationId xmlns:p14="http://schemas.microsoft.com/office/powerpoint/2010/main" val="1091648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BE are nothing close to the 54% lift</a:t>
            </a:r>
            <a:r>
              <a:rPr lang="en-US" baseline="0" dirty="0"/>
              <a:t> mentioned earlier so we should be fine.</a:t>
            </a:r>
            <a:endParaRPr lang="en-US" dirty="0"/>
          </a:p>
        </p:txBody>
      </p:sp>
      <p:sp>
        <p:nvSpPr>
          <p:cNvPr id="4" name="Slide Number Placeholder 3"/>
          <p:cNvSpPr>
            <a:spLocks noGrp="1"/>
          </p:cNvSpPr>
          <p:nvPr>
            <p:ph type="sldNum" sz="quarter" idx="10"/>
          </p:nvPr>
        </p:nvSpPr>
        <p:spPr/>
        <p:txBody>
          <a:bodyPr/>
          <a:lstStyle/>
          <a:p>
            <a:fld id="{B1996F58-D540-4807-AD63-DC80158ACB14}" type="slidenum">
              <a:rPr lang="en-US" smtClean="0"/>
              <a:pPr/>
              <a:t>22</a:t>
            </a:fld>
            <a:endParaRPr lang="en-US"/>
          </a:p>
        </p:txBody>
      </p:sp>
    </p:spTree>
    <p:extLst>
      <p:ext uri="{BB962C8B-B14F-4D97-AF65-F5344CB8AC3E}">
        <p14:creationId xmlns:p14="http://schemas.microsoft.com/office/powerpoint/2010/main" val="1004755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r>
              <a:rPr lang="en-US" b="1" dirty="0"/>
              <a:t>Key things:  finalize Jammers formula; R&amp;D convo about LC trials and 32/96 bottles, SGS convo about packaging, and IMC conversations</a:t>
            </a:r>
          </a:p>
          <a:p>
            <a:pPr defTabSz="448650"/>
            <a:endParaRPr lang="en-US" b="1" dirty="0"/>
          </a:p>
          <a:p>
            <a:pPr defTabSz="448650"/>
            <a:r>
              <a:rPr lang="en-US" b="1" dirty="0"/>
              <a:t>-shippers, digital, coupons (i.e.</a:t>
            </a:r>
            <a:r>
              <a:rPr lang="en-US" b="1" baseline="0" dirty="0"/>
              <a:t> </a:t>
            </a:r>
            <a:r>
              <a:rPr lang="en-US" b="1" dirty="0"/>
              <a:t>Catalina trailer messages – work with Liz Janz</a:t>
            </a:r>
            <a:r>
              <a:rPr lang="en-US" b="1" baseline="0" dirty="0"/>
              <a:t> and the agency</a:t>
            </a:r>
            <a:r>
              <a:rPr lang="en-US" b="1" dirty="0"/>
              <a:t>), mods with corner</a:t>
            </a:r>
            <a:r>
              <a:rPr lang="en-US" b="1" baseline="0" dirty="0"/>
              <a:t> boards (e.g. Capri Sun had them to communicate their organic line launch), Hey Kool Aid Man messaging</a:t>
            </a:r>
          </a:p>
          <a:p>
            <a:pPr defTabSz="448650"/>
            <a:r>
              <a:rPr lang="en-US" b="1" baseline="0" dirty="0"/>
              <a:t>-</a:t>
            </a:r>
            <a:r>
              <a:rPr lang="en-US" b="1" baseline="0" dirty="0" err="1"/>
              <a:t>Katapult</a:t>
            </a:r>
            <a:r>
              <a:rPr lang="en-US" b="1" baseline="0" dirty="0"/>
              <a:t> does consumer engagement</a:t>
            </a:r>
          </a:p>
          <a:p>
            <a:pPr defTabSz="448650"/>
            <a:r>
              <a:rPr lang="en-US" b="1" baseline="0" dirty="0"/>
              <a:t>-CMO can do mockups.   SGS can also do mock-ups (THEY’RE UPSTAIRS!!! They’ll charge though)</a:t>
            </a:r>
          </a:p>
          <a:p>
            <a:pPr defTabSz="448650"/>
            <a:endParaRPr lang="en-US" b="1" baseline="0" dirty="0"/>
          </a:p>
          <a:p>
            <a:r>
              <a:rPr lang="en-US" dirty="0"/>
              <a:t>Pictures of mock-ups </a:t>
            </a:r>
          </a:p>
          <a:p>
            <a:r>
              <a:rPr lang="en-US" dirty="0"/>
              <a:t>Instagram, Twitter, Facebook </a:t>
            </a:r>
          </a:p>
          <a:p>
            <a:r>
              <a:rPr lang="en-US" dirty="0"/>
              <a:t>Potential Hashtag</a:t>
            </a:r>
          </a:p>
          <a:p>
            <a:r>
              <a:rPr lang="en-US" dirty="0"/>
              <a:t>Hey KA Man GIFs</a:t>
            </a:r>
          </a:p>
          <a:p>
            <a:r>
              <a:rPr lang="en-US" dirty="0"/>
              <a:t>social media, in-store execution</a:t>
            </a:r>
          </a:p>
          <a:p>
            <a:pPr defTabSz="448650"/>
            <a:endParaRPr lang="en-US" b="1" dirty="0"/>
          </a:p>
          <a:p>
            <a:pPr defTabSz="448650"/>
            <a:endParaRPr lang="en-US" b="1" dirty="0"/>
          </a:p>
          <a:p>
            <a:pPr defTabSz="448650"/>
            <a:endParaRPr lang="en-US" dirty="0"/>
          </a:p>
          <a:p>
            <a:pPr defTabSz="448650"/>
            <a:r>
              <a:rPr lang="en-US" dirty="0"/>
              <a:t>Talk to Kuppy</a:t>
            </a:r>
            <a:r>
              <a:rPr lang="en-US" baseline="0" dirty="0"/>
              <a:t> and/or Emily</a:t>
            </a:r>
          </a:p>
          <a:p>
            <a:pPr defTabSz="448650"/>
            <a:endParaRPr lang="en-US" baseline="0" dirty="0"/>
          </a:p>
          <a:p>
            <a:r>
              <a:rPr lang="en-US" dirty="0"/>
              <a:t>If no UPC change:  about 3 months prior to projected on-shelf date</a:t>
            </a:r>
          </a:p>
          <a:p>
            <a:r>
              <a:rPr lang="en-US" dirty="0"/>
              <a:t>If UPC change:  16 weeks</a:t>
            </a:r>
          </a:p>
          <a:p>
            <a:pPr defTabSz="448650"/>
            <a:endParaRPr lang="en-US" baseline="0" dirty="0"/>
          </a:p>
          <a:p>
            <a:pPr defTabSz="448650">
              <a:defRPr/>
            </a:pPr>
            <a:r>
              <a:rPr lang="en-US" dirty="0"/>
              <a:t>Ensure new formula meets taste expectations in July HUT. Launch new formula with dedicated communications of “50% less sugar than soda” with strong taste reassurance (see and say).</a:t>
            </a:r>
          </a:p>
          <a:p>
            <a:endParaRPr lang="en-US" dirty="0"/>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24</a:t>
            </a:fld>
            <a:endParaRPr lang="en-US"/>
          </a:p>
        </p:txBody>
      </p:sp>
    </p:spTree>
    <p:extLst>
      <p:ext uri="{BB962C8B-B14F-4D97-AF65-F5344CB8AC3E}">
        <p14:creationId xmlns:p14="http://schemas.microsoft.com/office/powerpoint/2010/main" val="1988118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overall</a:t>
            </a:r>
            <a:r>
              <a:rPr lang="en-US" baseline="0" dirty="0"/>
              <a:t> strategic question I tried to answer is:  How can we align our brand with parents’ values and needs in the shifting H&amp;W landscape?... 50% less sugar….</a:t>
            </a:r>
            <a:endParaRPr lang="en-US" dirty="0"/>
          </a:p>
        </p:txBody>
      </p:sp>
      <p:sp>
        <p:nvSpPr>
          <p:cNvPr id="4" name="Slide Number Placeholder 3"/>
          <p:cNvSpPr>
            <a:spLocks noGrp="1"/>
          </p:cNvSpPr>
          <p:nvPr>
            <p:ph type="sldNum" sz="quarter" idx="10"/>
          </p:nvPr>
        </p:nvSpPr>
        <p:spPr/>
        <p:txBody>
          <a:bodyPr/>
          <a:lstStyle/>
          <a:p>
            <a:fld id="{B1996F58-D540-4807-AD63-DC80158ACB14}" type="slidenum">
              <a:rPr lang="en-US" smtClean="0"/>
              <a:pPr/>
              <a:t>25</a:t>
            </a:fld>
            <a:endParaRPr lang="en-US"/>
          </a:p>
        </p:txBody>
      </p:sp>
    </p:spTree>
    <p:extLst>
      <p:ext uri="{BB962C8B-B14F-4D97-AF65-F5344CB8AC3E}">
        <p14:creationId xmlns:p14="http://schemas.microsoft.com/office/powerpoint/2010/main" val="3615954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r>
              <a:rPr lang="en-US" baseline="0" dirty="0"/>
              <a:t> and any suggestions anyone thinks may help to improve this proposal for the good of the company</a:t>
            </a:r>
            <a:endParaRPr lang="en-US" dirty="0"/>
          </a:p>
        </p:txBody>
      </p:sp>
      <p:sp>
        <p:nvSpPr>
          <p:cNvPr id="4" name="Slide Number Placeholder 3"/>
          <p:cNvSpPr>
            <a:spLocks noGrp="1"/>
          </p:cNvSpPr>
          <p:nvPr>
            <p:ph type="sldNum" sz="quarter" idx="10"/>
          </p:nvPr>
        </p:nvSpPr>
        <p:spPr/>
        <p:txBody>
          <a:bodyPr/>
          <a:lstStyle/>
          <a:p>
            <a:fld id="{B1996F58-D540-4807-AD63-DC80158ACB14}" type="slidenum">
              <a:rPr lang="en-US" smtClean="0"/>
              <a:pPr/>
              <a:t>26</a:t>
            </a:fld>
            <a:endParaRPr lang="en-US"/>
          </a:p>
        </p:txBody>
      </p:sp>
    </p:spTree>
    <p:extLst>
      <p:ext uri="{BB962C8B-B14F-4D97-AF65-F5344CB8AC3E}">
        <p14:creationId xmlns:p14="http://schemas.microsoft.com/office/powerpoint/2010/main" val="2059774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r>
              <a:rPr lang="en-US" b="0" dirty="0">
                <a:solidFill>
                  <a:prstClr val="black"/>
                </a:solidFill>
              </a:rPr>
              <a:t>Just know</a:t>
            </a:r>
            <a:r>
              <a:rPr lang="en-US" b="0" baseline="0" dirty="0">
                <a:solidFill>
                  <a:prstClr val="black"/>
                </a:solidFill>
              </a:rPr>
              <a:t> that Aladdin is being cancelled. </a:t>
            </a:r>
            <a:endParaRPr lang="en-US" b="0" dirty="0">
              <a:solidFill>
                <a:prstClr val="black"/>
              </a:solidFill>
            </a:endParaRPr>
          </a:p>
          <a:p>
            <a:pPr defTabSz="448650"/>
            <a:endParaRPr lang="en-US" b="0" dirty="0">
              <a:solidFill>
                <a:prstClr val="black"/>
              </a:solidFill>
            </a:endParaRPr>
          </a:p>
          <a:p>
            <a:pPr defTabSz="448650"/>
            <a:r>
              <a:rPr lang="en-US" b="0" dirty="0">
                <a:solidFill>
                  <a:prstClr val="black"/>
                </a:solidFill>
              </a:rPr>
              <a:t>Don’t minimize the</a:t>
            </a:r>
            <a:r>
              <a:rPr lang="en-US" b="0" baseline="0" dirty="0">
                <a:solidFill>
                  <a:prstClr val="black"/>
                </a:solidFill>
              </a:rPr>
              <a:t> 2MM figure; zero-based-budgeting</a:t>
            </a:r>
          </a:p>
          <a:p>
            <a:pPr defTabSz="448650"/>
            <a:r>
              <a:rPr lang="en-US" b="0" dirty="0">
                <a:solidFill>
                  <a:prstClr val="black"/>
                </a:solidFill>
              </a:rPr>
              <a:t>Check into our budget</a:t>
            </a:r>
            <a:r>
              <a:rPr lang="en-US" b="0" baseline="0" dirty="0">
                <a:solidFill>
                  <a:prstClr val="black"/>
                </a:solidFill>
              </a:rPr>
              <a:t> allotment per BU per year for capital investment (talk to Finance)</a:t>
            </a:r>
            <a:endParaRPr lang="en-US" b="0" dirty="0">
              <a:solidFill>
                <a:prstClr val="black"/>
              </a:solidFill>
            </a:endParaRPr>
          </a:p>
          <a:p>
            <a:pPr defTabSz="448650"/>
            <a:endParaRPr lang="en-US" b="0" dirty="0">
              <a:solidFill>
                <a:prstClr val="black"/>
              </a:solidFill>
            </a:endParaRPr>
          </a:p>
          <a:p>
            <a:pPr defTabSz="448650"/>
            <a:r>
              <a:rPr lang="en-US" b="0" dirty="0">
                <a:solidFill>
                  <a:prstClr val="black"/>
                </a:solidFill>
              </a:rPr>
              <a:t>The investment needed is a fraction of KA’s $700MM</a:t>
            </a:r>
            <a:r>
              <a:rPr lang="en-US" b="0" baseline="0" dirty="0">
                <a:solidFill>
                  <a:prstClr val="black"/>
                </a:solidFill>
              </a:rPr>
              <a:t> business and has a potential to </a:t>
            </a:r>
          </a:p>
          <a:p>
            <a:pPr defTabSz="448650"/>
            <a:r>
              <a:rPr lang="en-US" b="0" baseline="0" dirty="0">
                <a:solidFill>
                  <a:prstClr val="black"/>
                </a:solidFill>
              </a:rPr>
              <a:t>	-increase revenue</a:t>
            </a:r>
          </a:p>
          <a:p>
            <a:pPr defTabSz="448650"/>
            <a:r>
              <a:rPr lang="en-US" b="0" baseline="0" dirty="0">
                <a:solidFill>
                  <a:prstClr val="black"/>
                </a:solidFill>
              </a:rPr>
              <a:t>	-judging from recent Capri-Sun </a:t>
            </a:r>
            <a:r>
              <a:rPr lang="en-US" b="0" baseline="0" dirty="0" err="1">
                <a:solidFill>
                  <a:prstClr val="black"/>
                </a:solidFill>
              </a:rPr>
              <a:t>reno</a:t>
            </a:r>
            <a:r>
              <a:rPr lang="en-US" b="0" baseline="0" dirty="0">
                <a:solidFill>
                  <a:prstClr val="black"/>
                </a:solidFill>
              </a:rPr>
              <a:t>, this could be 0-3% growth</a:t>
            </a:r>
            <a:endParaRPr lang="en-US" b="0" dirty="0">
              <a:solidFill>
                <a:prstClr val="black"/>
              </a:solidFill>
            </a:endParaRPr>
          </a:p>
          <a:p>
            <a:pPr defTabSz="448650"/>
            <a:endParaRPr lang="en-US" b="0" dirty="0">
              <a:solidFill>
                <a:prstClr val="black"/>
              </a:solidFill>
            </a:endParaRPr>
          </a:p>
          <a:p>
            <a:pPr defTabSz="448650"/>
            <a:endParaRPr lang="en-US" b="0" dirty="0">
              <a:solidFill>
                <a:prstClr val="black"/>
              </a:solidFill>
            </a:endParaRPr>
          </a:p>
          <a:p>
            <a:pPr defTabSz="448650"/>
            <a:r>
              <a:rPr lang="en-US" b="0" dirty="0">
                <a:solidFill>
                  <a:prstClr val="black"/>
                </a:solidFill>
              </a:rPr>
              <a:t>assume flat A&amp;C  </a:t>
            </a:r>
          </a:p>
          <a:p>
            <a:pPr defTabSz="448650"/>
            <a:endParaRPr lang="en-US" b="0" dirty="0">
              <a:solidFill>
                <a:prstClr val="black"/>
              </a:solidFill>
            </a:endParaRPr>
          </a:p>
          <a:p>
            <a:pPr defTabSz="448650"/>
            <a:r>
              <a:rPr lang="en-US" b="0" dirty="0">
                <a:solidFill>
                  <a:prstClr val="black"/>
                </a:solidFill>
              </a:rPr>
              <a:t>No %Lift</a:t>
            </a:r>
            <a:r>
              <a:rPr lang="en-US" b="0" baseline="0" dirty="0">
                <a:solidFill>
                  <a:prstClr val="black"/>
                </a:solidFill>
              </a:rPr>
              <a:t> calculations – this would be too risky as too many contingencies apply</a:t>
            </a:r>
            <a:endParaRPr lang="en-US" b="0" dirty="0">
              <a:solidFill>
                <a:prstClr val="black"/>
              </a:solidFill>
            </a:endParaRPr>
          </a:p>
          <a:p>
            <a:pPr defTabSz="448650"/>
            <a:r>
              <a:rPr lang="en-US" dirty="0"/>
              <a:t>RKA Marg. Contr. % of NR: 67.83% </a:t>
            </a:r>
          </a:p>
          <a:p>
            <a:pPr defTabSz="448650"/>
            <a:r>
              <a:rPr lang="en-US" dirty="0"/>
              <a:t>LC Marg. Contr. % of NR: 69.44% </a:t>
            </a:r>
          </a:p>
          <a:p>
            <a:pPr defTabSz="448650"/>
            <a:endParaRPr lang="en-US" b="0" dirty="0">
              <a:solidFill>
                <a:prstClr val="black"/>
              </a:solidFill>
            </a:endParaRPr>
          </a:p>
          <a:p>
            <a:endParaRPr lang="en-US" dirty="0"/>
          </a:p>
          <a:p>
            <a:r>
              <a:rPr lang="en-US" dirty="0"/>
              <a:t>Repackaging costs</a:t>
            </a:r>
            <a:r>
              <a:rPr lang="en-US" baseline="0" dirty="0"/>
              <a:t> -  some of these recommendations and their related costs could be factored into the portfolio re-design related to Brand Architecture</a:t>
            </a:r>
            <a:endParaRPr lang="en-US" dirty="0"/>
          </a:p>
          <a:p>
            <a:endParaRPr lang="en-US" dirty="0"/>
          </a:p>
          <a:p>
            <a:r>
              <a:rPr lang="en-US" dirty="0"/>
              <a:t>Costs:</a:t>
            </a:r>
          </a:p>
          <a:p>
            <a:pPr lvl="1"/>
            <a:r>
              <a:rPr lang="en-US" dirty="0"/>
              <a:t>0.5% incremental raw materials cost for Vitamin C fortification in LC</a:t>
            </a:r>
          </a:p>
          <a:p>
            <a:pPr lvl="1"/>
            <a:r>
              <a:rPr lang="en-US" dirty="0"/>
              <a:t>$0.00591/bottle (annually $55k) based on 2015 volume forecast of 59.8MM incremental raw materials cost for fortification of Bursts</a:t>
            </a:r>
          </a:p>
          <a:p>
            <a:pPr lvl="1"/>
            <a:r>
              <a:rPr lang="en-US" dirty="0"/>
              <a:t>No incremental costs of RTD reformulation with Jammers new formula</a:t>
            </a:r>
          </a:p>
          <a:p>
            <a:pPr lvl="1"/>
            <a:r>
              <a:rPr lang="en-US" dirty="0"/>
              <a:t>Cost savings</a:t>
            </a:r>
            <a:r>
              <a:rPr lang="en-US" dirty="0">
                <a:solidFill>
                  <a:schemeClr val="tx1">
                    <a:lumMod val="50000"/>
                    <a:lumOff val="50000"/>
                  </a:schemeClr>
                </a:solidFill>
              </a:rPr>
              <a:t>$0.00062 / </a:t>
            </a:r>
            <a:r>
              <a:rPr lang="en-US" dirty="0" err="1">
                <a:solidFill>
                  <a:schemeClr val="tx1">
                    <a:lumMod val="50000"/>
                    <a:lumOff val="50000"/>
                  </a:schemeClr>
                </a:solidFill>
              </a:rPr>
              <a:t>lb</a:t>
            </a:r>
            <a:r>
              <a:rPr lang="en-US" dirty="0"/>
              <a:t> to strip RTD bottles of some of its Vitamin C content</a:t>
            </a:r>
          </a:p>
          <a:p>
            <a:pPr lvl="1"/>
            <a:r>
              <a:rPr lang="en-US" dirty="0"/>
              <a:t>No incremental packaging costs for re-label of RKA (should be the case for both “Go-To” or “Flow-Through” roll-out methods) or for re-wording of label on RTD hot-fill bottles to say “Good Source of Vitamin C”</a:t>
            </a:r>
          </a:p>
          <a:p>
            <a:pPr lvl="1"/>
            <a:r>
              <a:rPr lang="en-US" dirty="0"/>
              <a:t>Additional cost</a:t>
            </a:r>
          </a:p>
          <a:p>
            <a:endParaRPr lang="en-US" dirty="0"/>
          </a:p>
          <a:p>
            <a:endParaRPr lang="en-US" dirty="0"/>
          </a:p>
          <a:p>
            <a:r>
              <a:rPr lang="en-US" i="1" dirty="0">
                <a:solidFill>
                  <a:srgbClr val="002060"/>
                </a:solidFill>
              </a:rPr>
              <a:t>Costs to implement (Bursts)</a:t>
            </a:r>
            <a:r>
              <a:rPr lang="en-US" dirty="0">
                <a:solidFill>
                  <a:srgbClr val="002060"/>
                </a:solidFill>
              </a:rPr>
              <a:t>:</a:t>
            </a:r>
          </a:p>
          <a:p>
            <a:pPr lvl="1"/>
            <a:r>
              <a:rPr lang="en-US" dirty="0">
                <a:solidFill>
                  <a:schemeClr val="tx1">
                    <a:lumMod val="50000"/>
                    <a:lumOff val="50000"/>
                  </a:schemeClr>
                </a:solidFill>
              </a:rPr>
              <a:t>Formula upcharge: </a:t>
            </a:r>
            <a:r>
              <a:rPr lang="en-US" dirty="0"/>
              <a:t>cost of $0.00591/bottle (annually $55k) based on 2015 volume forecast of 59.8MM</a:t>
            </a:r>
            <a:endParaRPr lang="en-US" dirty="0">
              <a:solidFill>
                <a:schemeClr val="tx1"/>
              </a:solidFill>
            </a:endParaRPr>
          </a:p>
          <a:p>
            <a:pPr lvl="1"/>
            <a:r>
              <a:rPr lang="en-US" dirty="0">
                <a:solidFill>
                  <a:srgbClr val="FF0000"/>
                </a:solidFill>
              </a:rPr>
              <a:t>May require more formulaic adjustments (Benzene level – carcinogen; regulated)</a:t>
            </a:r>
          </a:p>
          <a:p>
            <a:pPr lvl="1"/>
            <a:r>
              <a:rPr lang="en-US" dirty="0">
                <a:solidFill>
                  <a:schemeClr val="tx1">
                    <a:lumMod val="50000"/>
                    <a:lumOff val="50000"/>
                  </a:schemeClr>
                </a:solidFill>
              </a:rPr>
              <a:t>Shelf life testing</a:t>
            </a:r>
          </a:p>
          <a:p>
            <a:pPr lvl="1"/>
            <a:r>
              <a:rPr lang="en-US" dirty="0">
                <a:solidFill>
                  <a:schemeClr val="tx1">
                    <a:lumMod val="50000"/>
                    <a:lumOff val="50000"/>
                  </a:schemeClr>
                </a:solidFill>
              </a:rPr>
              <a:t>Color stability testing</a:t>
            </a:r>
          </a:p>
          <a:p>
            <a:pPr lvl="1"/>
            <a:r>
              <a:rPr lang="en-US" dirty="0">
                <a:solidFill>
                  <a:schemeClr val="tx1">
                    <a:lumMod val="50000"/>
                    <a:lumOff val="50000"/>
                  </a:schemeClr>
                </a:solidFill>
              </a:rPr>
              <a:t>Internal Triangle testing to confirm flavor profile is still acceptable to consumer</a:t>
            </a:r>
          </a:p>
          <a:p>
            <a:pPr lvl="1"/>
            <a:endParaRPr lang="en-US" dirty="0">
              <a:solidFill>
                <a:schemeClr val="tx1">
                  <a:lumMod val="50000"/>
                  <a:lumOff val="50000"/>
                </a:schemeClr>
              </a:solidFill>
            </a:endParaRPr>
          </a:p>
          <a:p>
            <a:r>
              <a:rPr lang="en-US" i="1" dirty="0">
                <a:solidFill>
                  <a:srgbClr val="002060"/>
                </a:solidFill>
              </a:rPr>
              <a:t>Costs to implement (LC)</a:t>
            </a:r>
            <a:r>
              <a:rPr lang="en-US" dirty="0">
                <a:solidFill>
                  <a:srgbClr val="002060"/>
                </a:solidFill>
              </a:rPr>
              <a:t>:</a:t>
            </a:r>
          </a:p>
          <a:p>
            <a:pPr lvl="1"/>
            <a:r>
              <a:rPr lang="en-US" dirty="0">
                <a:solidFill>
                  <a:srgbClr val="FF0000"/>
                </a:solidFill>
              </a:rPr>
              <a:t>Raw materials incremental cost: 0.5%</a:t>
            </a:r>
          </a:p>
          <a:p>
            <a:pPr lvl="1"/>
            <a:r>
              <a:rPr lang="en-US" dirty="0">
                <a:solidFill>
                  <a:srgbClr val="FF0000"/>
                </a:solidFill>
              </a:rPr>
              <a:t>Shelf life testing – in-house</a:t>
            </a:r>
          </a:p>
          <a:p>
            <a:pPr lvl="1"/>
            <a:r>
              <a:rPr lang="en-US" dirty="0">
                <a:solidFill>
                  <a:srgbClr val="FF0000"/>
                </a:solidFill>
              </a:rPr>
              <a:t>Color stability testing – in-house</a:t>
            </a:r>
          </a:p>
          <a:p>
            <a:pPr lvl="1"/>
            <a:endParaRPr lang="en-US" dirty="0">
              <a:solidFill>
                <a:schemeClr val="tx1">
                  <a:lumMod val="50000"/>
                  <a:lumOff val="50000"/>
                </a:schemeClr>
              </a:solidFill>
            </a:endParaRPr>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5255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Consumer Testing needs to be done to confirm taste reassurance and no alienation of our core</a:t>
            </a:r>
            <a:endParaRPr lang="en-US" b="1" i="1" u="sng" dirty="0"/>
          </a:p>
          <a:p>
            <a:endParaRPr lang="en-US" b="1" i="1" u="sng" dirty="0"/>
          </a:p>
          <a:p>
            <a:endParaRPr lang="en-US" b="1" i="1" u="sng" dirty="0"/>
          </a:p>
          <a:p>
            <a:r>
              <a:rPr lang="en-US" b="1" i="1" u="sng" dirty="0"/>
              <a:t>Andrea Golightly – </a:t>
            </a:r>
            <a:endParaRPr lang="en-US" dirty="0"/>
          </a:p>
          <a:p>
            <a:r>
              <a:rPr lang="en-US" dirty="0"/>
              <a:t>-better slide representing brand health metrics and intent to purchase	</a:t>
            </a:r>
          </a:p>
          <a:p>
            <a:r>
              <a:rPr lang="en-US" dirty="0"/>
              <a:t>BASES Re-stager would measure current messaging and current product; then test a different set of people on the new messaging/new product; then see whether the behavioral (intent to purchase) and attitudinal (brand associations) increased due to the new bundle</a:t>
            </a:r>
          </a:p>
          <a:p>
            <a:r>
              <a:rPr lang="en-US" dirty="0"/>
              <a:t>	The lift comes from the communication of it, the idea of it. Not from the taste</a:t>
            </a:r>
          </a:p>
          <a:p>
            <a:r>
              <a:rPr lang="en-US" dirty="0"/>
              <a:t> </a:t>
            </a:r>
          </a:p>
          <a:p>
            <a:r>
              <a:rPr lang="en-US" dirty="0"/>
              <a:t>-1</a:t>
            </a:r>
            <a:r>
              <a:rPr lang="en-US" baseline="30000" dirty="0"/>
              <a:t>st</a:t>
            </a:r>
            <a:r>
              <a:rPr lang="en-US" dirty="0"/>
              <a:t> hurdle:    Can’t tell a difference. (b/c if you can’t tell a diff. you can’t have a preference)</a:t>
            </a:r>
          </a:p>
          <a:p>
            <a:r>
              <a:rPr lang="en-US" dirty="0"/>
              <a:t>	-internal sensory panel or internal </a:t>
            </a:r>
            <a:r>
              <a:rPr lang="en-US" dirty="0" err="1"/>
              <a:t>discr</a:t>
            </a:r>
            <a:r>
              <a:rPr lang="en-US" dirty="0"/>
              <a:t>. Testing (such as a Triangle test)</a:t>
            </a:r>
          </a:p>
          <a:p>
            <a:r>
              <a:rPr lang="en-US" dirty="0"/>
              <a:t>-if a diff. is noted, then -&gt; acceptance testing with consumers  (where we incur a cost)   to minimize risk of alienation    Cost: $60-70k;   8 </a:t>
            </a:r>
            <a:r>
              <a:rPr lang="en-US" dirty="0" err="1"/>
              <a:t>wks</a:t>
            </a:r>
            <a:r>
              <a:rPr lang="en-US" dirty="0"/>
              <a:t> for the test on top of developing, producing, and aging it. </a:t>
            </a:r>
          </a:p>
          <a:p>
            <a:r>
              <a:rPr lang="en-US" dirty="0"/>
              <a:t>	Side note: no BASES re-stager being done on Jammers; saw the significant lift and so we did a snapshot and are doing a product fulfillment.   BASES stuff takes a long time and costs a lot.</a:t>
            </a:r>
          </a:p>
          <a:p>
            <a:r>
              <a:rPr lang="en-US" dirty="0"/>
              <a:t>-is there a way we can do consumer testing of all of these changes simultaneously or some sort of batch testing? </a:t>
            </a:r>
          </a:p>
          <a:p>
            <a:r>
              <a:rPr lang="en-US" dirty="0"/>
              <a:t>	&gt;the only real parallel here is potentially testing Jammers and applying it to RTD bottles</a:t>
            </a:r>
          </a:p>
          <a:p>
            <a:r>
              <a:rPr lang="en-US" dirty="0"/>
              <a:t>-how much does it cost if we do something other than internal Triangle testing? It’s part of our Fixed cost</a:t>
            </a:r>
          </a:p>
          <a:p>
            <a:r>
              <a:rPr lang="en-US" b="1" i="1" dirty="0"/>
              <a:t>consumer taste reassurance  (HUT is just a place) -   HUTs take longer and cost more</a:t>
            </a:r>
            <a:endParaRPr lang="en-US" dirty="0"/>
          </a:p>
          <a:p>
            <a:r>
              <a:rPr lang="en-US" b="1" i="1" dirty="0"/>
              <a:t>	CLT would cost about $30k (for lower risk situations like RTD bottles)</a:t>
            </a:r>
            <a:endParaRPr lang="en-US" dirty="0"/>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33</a:t>
            </a:fld>
            <a:endParaRPr lang="en-US"/>
          </a:p>
        </p:txBody>
      </p:sp>
    </p:spTree>
    <p:extLst>
      <p:ext uri="{BB962C8B-B14F-4D97-AF65-F5344CB8AC3E}">
        <p14:creationId xmlns:p14="http://schemas.microsoft.com/office/powerpoint/2010/main" val="260569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Increase</a:t>
            </a:r>
            <a:r>
              <a:rPr lang="en-US" sz="1200" baseline="0" dirty="0"/>
              <a:t> font size on the big ones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enable us to effectively advertise a clear message, address barriers, and increase HH penetration </a:t>
            </a:r>
            <a:r>
              <a:rPr lang="en-US" sz="1100" dirty="0"/>
              <a:t>(1pt = $32.34) </a:t>
            </a:r>
          </a:p>
          <a:p>
            <a:endParaRPr lang="en-US" dirty="0"/>
          </a:p>
        </p:txBody>
      </p:sp>
      <p:sp>
        <p:nvSpPr>
          <p:cNvPr id="4" name="Slide Number Placeholder 3"/>
          <p:cNvSpPr>
            <a:spLocks noGrp="1"/>
          </p:cNvSpPr>
          <p:nvPr>
            <p:ph type="sldNum" sz="quarter" idx="10"/>
          </p:nvPr>
        </p:nvSpPr>
        <p:spPr/>
        <p:txBody>
          <a:bodyPr/>
          <a:lstStyle/>
          <a:p>
            <a:fld id="{B1996F58-D540-4807-AD63-DC80158ACB14}" type="slidenum">
              <a:rPr lang="en-US" smtClean="0"/>
              <a:pPr/>
              <a:t>3</a:t>
            </a:fld>
            <a:endParaRPr lang="en-US"/>
          </a:p>
        </p:txBody>
      </p:sp>
    </p:spTree>
    <p:extLst>
      <p:ext uri="{BB962C8B-B14F-4D97-AF65-F5344CB8AC3E}">
        <p14:creationId xmlns:p14="http://schemas.microsoft.com/office/powerpoint/2010/main" val="4042024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Explore</a:t>
            </a:r>
            <a:r>
              <a:rPr lang="en-US" b="1" baseline="0" dirty="0"/>
              <a:t> better way to represent this info;  chart/timeline   with a can of soda on a far end</a:t>
            </a:r>
            <a:endParaRPr lang="en-US" b="1" dirty="0"/>
          </a:p>
          <a:p>
            <a:endParaRPr lang="en-US" dirty="0"/>
          </a:p>
          <a:p>
            <a:r>
              <a:rPr lang="en-US" dirty="0"/>
              <a:t>Our user base is dwindling anyway; if we do</a:t>
            </a:r>
            <a:r>
              <a:rPr lang="en-US" baseline="0" dirty="0"/>
              <a:t> nothing it’s going to continue to dwindle away. But being able to break barriers and convert non-users is high potential for us. </a:t>
            </a:r>
            <a:endParaRPr lang="en-US" dirty="0"/>
          </a:p>
          <a:p>
            <a:endParaRPr lang="en-US" dirty="0"/>
          </a:p>
          <a:p>
            <a:endParaRPr lang="en-US" dirty="0"/>
          </a:p>
          <a:p>
            <a:r>
              <a:rPr lang="en-US" dirty="0"/>
              <a:t>Try to tighten these up into one slide</a:t>
            </a:r>
          </a:p>
        </p:txBody>
      </p:sp>
      <p:sp>
        <p:nvSpPr>
          <p:cNvPr id="4" name="Slide Number Placeholder 3"/>
          <p:cNvSpPr>
            <a:spLocks noGrp="1"/>
          </p:cNvSpPr>
          <p:nvPr>
            <p:ph type="sldNum" sz="quarter" idx="10"/>
          </p:nvPr>
        </p:nvSpPr>
        <p:spPr/>
        <p:txBody>
          <a:bodyPr/>
          <a:lstStyle/>
          <a:p>
            <a:fld id="{C361D2E3-E34B-E940-A4E1-6AB269E8892C}" type="slidenum">
              <a:rPr lang="en-US" smtClean="0"/>
              <a:t>34</a:t>
            </a:fld>
            <a:endParaRPr lang="en-US"/>
          </a:p>
        </p:txBody>
      </p:sp>
    </p:spTree>
    <p:extLst>
      <p:ext uri="{BB962C8B-B14F-4D97-AF65-F5344CB8AC3E}">
        <p14:creationId xmlns:p14="http://schemas.microsoft.com/office/powerpoint/2010/main" val="350085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83705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questions were taken into consideration in making my</a:t>
            </a:r>
            <a:r>
              <a:rPr lang="en-US" baseline="0" dirty="0"/>
              <a:t> recommendation</a:t>
            </a:r>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38</a:t>
            </a:fld>
            <a:endParaRPr lang="en-US"/>
          </a:p>
        </p:txBody>
      </p:sp>
    </p:spTree>
    <p:extLst>
      <p:ext uri="{BB962C8B-B14F-4D97-AF65-F5344CB8AC3E}">
        <p14:creationId xmlns:p14="http://schemas.microsoft.com/office/powerpoint/2010/main" val="2872841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missing in all of these SKUs.  Second round of</a:t>
            </a:r>
            <a:r>
              <a:rPr lang="en-US" baseline="0" dirty="0"/>
              <a:t> testing coming up. Sweet Tea is missing AND seeing discoloration</a:t>
            </a:r>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40</a:t>
            </a:fld>
            <a:endParaRPr lang="en-US"/>
          </a:p>
        </p:txBody>
      </p:sp>
    </p:spTree>
    <p:extLst>
      <p:ext uri="{BB962C8B-B14F-4D97-AF65-F5344CB8AC3E}">
        <p14:creationId xmlns:p14="http://schemas.microsoft.com/office/powerpoint/2010/main" val="1703262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a:t>
            </a:r>
            <a:r>
              <a:rPr lang="en-US" baseline="0" dirty="0"/>
              <a:t> marginal (end-result) 10% of vitamin c -&gt;  0.5% cost increase (raw materials).  Manufacturing is internal for LC super-concentrate</a:t>
            </a:r>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42</a:t>
            </a:fld>
            <a:endParaRPr lang="en-US"/>
          </a:p>
        </p:txBody>
      </p:sp>
    </p:spTree>
    <p:extLst>
      <p:ext uri="{BB962C8B-B14F-4D97-AF65-F5344CB8AC3E}">
        <p14:creationId xmlns:p14="http://schemas.microsoft.com/office/powerpoint/2010/main" val="305228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8650" rtl="0" eaLnBrk="1" fontAlgn="auto" latinLnBrk="0" hangingPunct="1">
              <a:lnSpc>
                <a:spcPct val="100000"/>
              </a:lnSpc>
              <a:spcBef>
                <a:spcPts val="0"/>
              </a:spcBef>
              <a:spcAft>
                <a:spcPts val="0"/>
              </a:spcAft>
              <a:buClrTx/>
              <a:buSzTx/>
              <a:buFontTx/>
              <a:buNone/>
              <a:tabLst/>
              <a:defRPr/>
            </a:pPr>
            <a:r>
              <a:rPr lang="en-US" b="0" dirty="0"/>
              <a:t>-Our consumers</a:t>
            </a:r>
            <a:r>
              <a:rPr lang="en-US" b="0" baseline="0" dirty="0"/>
              <a:t> are motivated by kid request and nutritional value. </a:t>
            </a:r>
          </a:p>
          <a:p>
            <a:pPr marL="0" marR="0" indent="0" algn="l" defTabSz="448650" rtl="0" eaLnBrk="1" fontAlgn="auto" latinLnBrk="0" hangingPunct="1">
              <a:lnSpc>
                <a:spcPct val="100000"/>
              </a:lnSpc>
              <a:spcBef>
                <a:spcPts val="0"/>
              </a:spcBef>
              <a:spcAft>
                <a:spcPts val="0"/>
              </a:spcAft>
              <a:buClrTx/>
              <a:buSzTx/>
              <a:buFontTx/>
              <a:buNone/>
              <a:tabLst/>
              <a:defRPr/>
            </a:pPr>
            <a:r>
              <a:rPr lang="en-US" b="0" baseline="0" dirty="0"/>
              <a:t>-</a:t>
            </a:r>
            <a:r>
              <a:rPr lang="en-US" b="0" dirty="0"/>
              <a:t>We</a:t>
            </a:r>
            <a:r>
              <a:rPr lang="en-US" b="0" baseline="0" dirty="0"/>
              <a:t> cater to the friend mom and have an opportunity with these changes to grow with the coach mom.  Taste is king to both types of moms, and they’re motivated by whether or not they think the kids will like the beverage and also want to make sure it’s not bad for them. </a:t>
            </a:r>
          </a:p>
          <a:p>
            <a:pPr marL="0" marR="0" indent="0" algn="l" defTabSz="448650" rtl="0" eaLnBrk="1" fontAlgn="auto" latinLnBrk="0" hangingPunct="1">
              <a:lnSpc>
                <a:spcPct val="100000"/>
              </a:lnSpc>
              <a:spcBef>
                <a:spcPts val="0"/>
              </a:spcBef>
              <a:spcAft>
                <a:spcPts val="0"/>
              </a:spcAft>
              <a:buClrTx/>
              <a:buSzTx/>
              <a:buFontTx/>
              <a:buNone/>
              <a:tabLst/>
              <a:defRPr/>
            </a:pPr>
            <a:r>
              <a:rPr lang="en-US" b="0" baseline="0" dirty="0"/>
              <a:t>-Increasingly, nutritional content has become important to our core consumer.</a:t>
            </a:r>
            <a:endParaRPr lang="en-US" b="0" dirty="0"/>
          </a:p>
          <a:p>
            <a:pPr defTabSz="448650"/>
            <a:r>
              <a:rPr lang="en-US" b="0" dirty="0"/>
              <a:t>-So we’re taking</a:t>
            </a:r>
            <a:r>
              <a:rPr lang="en-US" b="0" baseline="0" dirty="0"/>
              <a:t> action to make sure we deliver on that front to our growth opportunity consumer while not alienating our core.</a:t>
            </a:r>
            <a:endParaRPr lang="en-US" b="0" dirty="0"/>
          </a:p>
          <a:p>
            <a:pPr defTabSz="448650"/>
            <a:endParaRPr lang="en-US" b="0" dirty="0"/>
          </a:p>
          <a:p>
            <a:pPr defTabSz="448650"/>
            <a:r>
              <a:rPr lang="en-US" b="0" dirty="0"/>
              <a:t>Friend mom is our strategic value consumer</a:t>
            </a:r>
            <a:r>
              <a:rPr lang="en-US" b="0" baseline="0" dirty="0"/>
              <a:t> actually</a:t>
            </a:r>
            <a:endParaRPr lang="en-US" b="0" dirty="0"/>
          </a:p>
          <a:p>
            <a:pPr defTabSz="448650"/>
            <a:endParaRPr lang="en-US" b="0" dirty="0"/>
          </a:p>
          <a:p>
            <a:pPr defTabSz="448650"/>
            <a:r>
              <a:rPr lang="en-US" b="0" dirty="0"/>
              <a:t>Not</a:t>
            </a:r>
            <a:r>
              <a:rPr lang="en-US" b="0" baseline="0" dirty="0"/>
              <a:t> alienate core but opportunity to attract new </a:t>
            </a:r>
          </a:p>
          <a:p>
            <a:pPr defTabSz="448650"/>
            <a:endParaRPr lang="en-US" b="0" baseline="0" dirty="0"/>
          </a:p>
          <a:p>
            <a:pPr defTabSz="448650"/>
            <a:r>
              <a:rPr lang="en-US" b="0" baseline="0" dirty="0"/>
              <a:t>p</a:t>
            </a:r>
            <a:r>
              <a:rPr lang="en-US" b="0" dirty="0"/>
              <a:t>oint out that we’re making these changes because we’re trying to grow with Coach Mom  but </a:t>
            </a:r>
          </a:p>
          <a:p>
            <a:pPr marL="0" marR="0" indent="0" algn="l" defTabSz="448650" rtl="0" eaLnBrk="1" fontAlgn="auto" latinLnBrk="0" hangingPunct="1">
              <a:lnSpc>
                <a:spcPct val="100000"/>
              </a:lnSpc>
              <a:spcBef>
                <a:spcPts val="0"/>
              </a:spcBef>
              <a:spcAft>
                <a:spcPts val="0"/>
              </a:spcAft>
              <a:buClrTx/>
              <a:buSzTx/>
              <a:buFontTx/>
              <a:buNone/>
              <a:tabLst/>
              <a:defRPr/>
            </a:pPr>
            <a:r>
              <a:rPr lang="en-US" sz="1200" dirty="0"/>
              <a:t>POINT out that my strategy</a:t>
            </a:r>
            <a:r>
              <a:rPr lang="en-US" sz="1200" baseline="0" dirty="0"/>
              <a:t> will continue to talk to current consumers and will not alienate our core.</a:t>
            </a:r>
            <a:endParaRPr lang="en-US" sz="1200" dirty="0"/>
          </a:p>
          <a:p>
            <a:pPr defTabSz="448650"/>
            <a:endParaRPr lang="en-US" b="0" dirty="0"/>
          </a:p>
          <a:p>
            <a:pPr defTabSz="448650"/>
            <a:r>
              <a:rPr lang="en-US" b="0" dirty="0"/>
              <a:t>Speaking point:  KA</a:t>
            </a:r>
            <a:r>
              <a:rPr lang="en-US" b="0" baseline="0" dirty="0"/>
              <a:t> is remaining flat in the KSSB category (competitors that grew in share YTD include Apple &amp; Eve, Horizon, Hawaiian Punch, Little Hug, Honest Kids), and we’re losing share in the powders business to competitors such as 4C, Gatorade, Propel</a:t>
            </a:r>
          </a:p>
          <a:p>
            <a:endParaRPr lang="en-US" b="0" baseline="0" dirty="0"/>
          </a:p>
          <a:p>
            <a:r>
              <a:rPr lang="en-US" b="1" dirty="0"/>
              <a:t>Every slide should be a set-up for</a:t>
            </a:r>
            <a:r>
              <a:rPr lang="en-US" b="1" baseline="0" dirty="0"/>
              <a:t> what I’m going to present later.  Sell how bad the problem is;   our Kool Aid mom – is she leaving the brand and not being replaced by any new users? Barriers? HH penetration data?  Share decline?  Who’s gaining the share that we’re losing?</a:t>
            </a:r>
            <a:endParaRPr lang="en-US" b="1" dirty="0"/>
          </a:p>
          <a:p>
            <a:r>
              <a:rPr lang="en-US" dirty="0"/>
              <a:t>The actual</a:t>
            </a:r>
            <a:r>
              <a:rPr lang="en-US" baseline="0" dirty="0"/>
              <a:t> main </a:t>
            </a:r>
            <a:r>
              <a:rPr lang="en-US" baseline="0" dirty="0" err="1"/>
              <a:t>bullseye</a:t>
            </a:r>
            <a:r>
              <a:rPr lang="en-US" baseline="0" dirty="0"/>
              <a:t> for us is Friend Mom.</a:t>
            </a:r>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5</a:t>
            </a:fld>
            <a:endParaRPr lang="en-US"/>
          </a:p>
        </p:txBody>
      </p:sp>
    </p:spTree>
    <p:extLst>
      <p:ext uri="{BB962C8B-B14F-4D97-AF65-F5344CB8AC3E}">
        <p14:creationId xmlns:p14="http://schemas.microsoft.com/office/powerpoint/2010/main" val="412682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did a Radius study last year to identify barriers to purchase, and I sifted out the data to focus on the top-ranked barriers of moms with kids ages 6-12.  Their top-ranked barriers to Kool Aid are that it’s too sweet and not nutritious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 </a:t>
            </a:r>
            <a:r>
              <a:rPr lang="en-US" baseline="0" dirty="0" err="1"/>
              <a:t>Affinova</a:t>
            </a:r>
            <a:r>
              <a:rPr lang="en-US" baseline="0" dirty="0"/>
              <a:t> we did that same year echoed these sentiments. About 80% of non-consumers made choices that had less sugar and vitamin C – that is essentially what our non-purchasers are asking for: less sugar and Vitamin C are the most compelling reasons to believe.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people (roughly 80%) made choices that had these two attributes in them than any other attributes</a:t>
            </a:r>
          </a:p>
          <a:p>
            <a:endParaRPr lang="en-US" baseline="0" dirty="0"/>
          </a:p>
          <a:p>
            <a:pPr defTabSz="448650">
              <a:defRPr/>
            </a:pPr>
            <a:r>
              <a:rPr lang="en-US" sz="1200" dirty="0">
                <a:solidFill>
                  <a:srgbClr val="333333"/>
                </a:solidFill>
              </a:rPr>
              <a:t>Point out:  Consistency throughout the 2 studies (</a:t>
            </a:r>
            <a:r>
              <a:rPr lang="en-US" sz="1200" dirty="0" err="1">
                <a:solidFill>
                  <a:srgbClr val="333333"/>
                </a:solidFill>
              </a:rPr>
              <a:t>Affinova</a:t>
            </a:r>
            <a:r>
              <a:rPr lang="en-US" sz="1200" dirty="0">
                <a:solidFill>
                  <a:srgbClr val="333333"/>
                </a:solidFill>
              </a:rPr>
              <a:t> and Radius)</a:t>
            </a:r>
          </a:p>
          <a:p>
            <a:pPr defTabSz="448650">
              <a:defRPr/>
            </a:pPr>
            <a:endParaRPr lang="en-US" sz="1200" dirty="0">
              <a:solidFill>
                <a:srgbClr val="333333"/>
              </a:solidFill>
            </a:endParaRPr>
          </a:p>
          <a:p>
            <a:pPr defTabSz="448650">
              <a:defRPr/>
            </a:pPr>
            <a:endParaRPr lang="en-US" sz="1200" dirty="0">
              <a:solidFill>
                <a:srgbClr val="333333"/>
              </a:solidFill>
            </a:endParaRPr>
          </a:p>
          <a:p>
            <a:pPr defTabSz="448650">
              <a:defRPr/>
            </a:pPr>
            <a:endParaRPr lang="en-US" sz="1200" dirty="0">
              <a:solidFill>
                <a:srgbClr val="333333"/>
              </a:solidFill>
            </a:endParaRPr>
          </a:p>
          <a:p>
            <a:pPr defTabSz="448650">
              <a:defRPr/>
            </a:pPr>
            <a:endParaRPr lang="en-US" sz="1200" dirty="0">
              <a:solidFill>
                <a:srgbClr val="333333"/>
              </a:solidFill>
            </a:endParaRPr>
          </a:p>
          <a:p>
            <a:pPr defTabSz="448650">
              <a:defRPr/>
            </a:pPr>
            <a:endParaRPr lang="en-US" sz="1200" dirty="0">
              <a:solidFill>
                <a:srgbClr val="333333"/>
              </a:solidFill>
            </a:endParaRPr>
          </a:p>
          <a:p>
            <a:pPr defTabSz="448650">
              <a:defRPr/>
            </a:pPr>
            <a:endParaRPr lang="en-US" sz="1200" dirty="0">
              <a:solidFill>
                <a:srgbClr val="333333"/>
              </a:solidFill>
            </a:endParaRPr>
          </a:p>
          <a:p>
            <a:pPr defTabSz="448650">
              <a:defRPr/>
            </a:pPr>
            <a:endParaRPr lang="en-US" sz="1200" dirty="0">
              <a:solidFill>
                <a:srgbClr val="333333"/>
              </a:solidFill>
            </a:endParaRPr>
          </a:p>
          <a:p>
            <a:pPr defTabSz="448650">
              <a:defRPr/>
            </a:pPr>
            <a:r>
              <a:rPr lang="en-US" sz="1200" dirty="0">
                <a:solidFill>
                  <a:srgbClr val="333333"/>
                </a:solidFill>
              </a:rPr>
              <a:t>“Outside the context of the holistic concept, consumers indicate strong interest in the 35% less sugar and Vitamin C RTBs which are present in all three Top Concepts, indicating strong consumer reassurance and acceptance of these RTBs.”</a:t>
            </a:r>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7</a:t>
            </a:fld>
            <a:endParaRPr lang="en-US"/>
          </a:p>
        </p:txBody>
      </p:sp>
    </p:spTree>
    <p:extLst>
      <p:ext uri="{BB962C8B-B14F-4D97-AF65-F5344CB8AC3E}">
        <p14:creationId xmlns:p14="http://schemas.microsoft.com/office/powerpoint/2010/main" val="267571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these</a:t>
            </a:r>
            <a:r>
              <a:rPr lang="en-US" baseline="0" dirty="0"/>
              <a:t> two claims groups we’re very cluttered </a:t>
            </a:r>
          </a:p>
          <a:p>
            <a:r>
              <a:rPr lang="en-US" baseline="0" dirty="0"/>
              <a:t>Some of these claims are no longer applicable but we’ve made them </a:t>
            </a:r>
            <a:endParaRPr lang="en-US" dirty="0"/>
          </a:p>
        </p:txBody>
      </p:sp>
      <p:sp>
        <p:nvSpPr>
          <p:cNvPr id="4" name="Slide Number Placeholder 3"/>
          <p:cNvSpPr>
            <a:spLocks noGrp="1"/>
          </p:cNvSpPr>
          <p:nvPr>
            <p:ph type="sldNum" sz="quarter" idx="10"/>
          </p:nvPr>
        </p:nvSpPr>
        <p:spPr/>
        <p:txBody>
          <a:bodyPr/>
          <a:lstStyle/>
          <a:p>
            <a:fld id="{B1996F58-D540-4807-AD63-DC80158ACB14}" type="slidenum">
              <a:rPr lang="en-US" smtClean="0"/>
              <a:pPr/>
              <a:t>9</a:t>
            </a:fld>
            <a:endParaRPr lang="en-US"/>
          </a:p>
        </p:txBody>
      </p:sp>
    </p:spTree>
    <p:extLst>
      <p:ext uri="{BB962C8B-B14F-4D97-AF65-F5344CB8AC3E}">
        <p14:creationId xmlns:p14="http://schemas.microsoft.com/office/powerpoint/2010/main" val="23473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demographically</a:t>
            </a:r>
            <a:r>
              <a:rPr lang="en-US" sz="1200" baseline="0" dirty="0"/>
              <a:t> speaking,</a:t>
            </a:r>
            <a:r>
              <a:rPr lang="en-US" sz="1200" dirty="0"/>
              <a:t> we can make</a:t>
            </a:r>
            <a:r>
              <a:rPr lang="en-US" sz="1200" baseline="0" dirty="0"/>
              <a:t> claims across forms and talk to the consumer about KA as a whole without necessarily alienating one type of consumer</a:t>
            </a:r>
            <a:endParaRPr lang="en-US" sz="1200" dirty="0"/>
          </a:p>
          <a:p>
            <a:endParaRPr lang="en-US" sz="1200" dirty="0"/>
          </a:p>
          <a:p>
            <a:r>
              <a:rPr lang="en-US" sz="1200" dirty="0"/>
              <a:t>They care about BFY</a:t>
            </a:r>
            <a:r>
              <a:rPr lang="en-US" sz="1200" baseline="0" dirty="0"/>
              <a:t> and we can talk about them the same way across each of the different forms.</a:t>
            </a:r>
            <a:endParaRPr lang="en-US" sz="1200" dirty="0"/>
          </a:p>
          <a:p>
            <a:endParaRPr lang="en-US" sz="1200" dirty="0"/>
          </a:p>
          <a:p>
            <a:endParaRPr lang="en-US" sz="1200" dirty="0"/>
          </a:p>
          <a:p>
            <a:r>
              <a:rPr lang="en-US" sz="1200" dirty="0"/>
              <a:t>POINT out that my strategy</a:t>
            </a:r>
            <a:r>
              <a:rPr lang="en-US" sz="1200" baseline="0" dirty="0"/>
              <a:t> will continue to talk to current consumers and will not alienate our core.</a:t>
            </a:r>
            <a:endParaRPr lang="en-US" sz="1200" dirty="0"/>
          </a:p>
          <a:p>
            <a:endParaRPr lang="en-US" sz="1200" dirty="0"/>
          </a:p>
          <a:p>
            <a:r>
              <a:rPr lang="en-US" sz="1200" dirty="0"/>
              <a:t>Former title: KA usage by form shows that demographically across the different forms, the consumer looks the same. Therefore we can achieve efficiency through a unified message</a:t>
            </a:r>
            <a:endParaRPr lang="en-US" dirty="0"/>
          </a:p>
          <a:p>
            <a:endParaRPr lang="en-US" dirty="0"/>
          </a:p>
          <a:p>
            <a:r>
              <a:rPr lang="en-US" dirty="0"/>
              <a:t>Consider combining</a:t>
            </a:r>
            <a:r>
              <a:rPr lang="en-US" baseline="0" dirty="0"/>
              <a:t> slides 7 and 8</a:t>
            </a:r>
            <a:endParaRPr lang="en-US" dirty="0"/>
          </a:p>
          <a:p>
            <a:endParaRPr lang="en-US" dirty="0"/>
          </a:p>
          <a:p>
            <a:r>
              <a:rPr lang="en-US" dirty="0"/>
              <a:t>The bottom</a:t>
            </a:r>
            <a:r>
              <a:rPr lang="en-US" baseline="0" dirty="0"/>
              <a:t> is the main point here.  Speak to the top one.</a:t>
            </a:r>
            <a:r>
              <a:rPr lang="en-US" dirty="0"/>
              <a:t> </a:t>
            </a:r>
          </a:p>
          <a:p>
            <a:endParaRPr lang="en-US" dirty="0"/>
          </a:p>
          <a:p>
            <a:endParaRPr lang="en-US" dirty="0"/>
          </a:p>
          <a:p>
            <a:r>
              <a:rPr lang="en-US" dirty="0"/>
              <a:t>Possible</a:t>
            </a:r>
            <a:r>
              <a:rPr lang="en-US" baseline="0" dirty="0"/>
              <a:t> question:</a:t>
            </a:r>
          </a:p>
          <a:p>
            <a:r>
              <a:rPr lang="en-US" baseline="0" dirty="0"/>
              <a:t>Rebuttal:  the forms are differentiated and rather highly incremental to each other. Actually about 78% of purchasers are form exclusive</a:t>
            </a:r>
            <a:endParaRPr lang="en-US" dirty="0"/>
          </a:p>
          <a:p>
            <a:endParaRPr lang="en-US" dirty="0"/>
          </a:p>
          <a:p>
            <a:r>
              <a:rPr lang="en-US" dirty="0"/>
              <a:t>We over-index</a:t>
            </a:r>
            <a:r>
              <a:rPr lang="en-US" baseline="0" dirty="0"/>
              <a:t> cross-form among families and under-index in </a:t>
            </a:r>
            <a:r>
              <a:rPr lang="en-US" baseline="0" dirty="0" err="1"/>
              <a:t>millenials</a:t>
            </a:r>
            <a:r>
              <a:rPr lang="en-US" baseline="0" dirty="0"/>
              <a:t>, established couples, and singles adults.</a:t>
            </a:r>
          </a:p>
          <a:p>
            <a:endParaRPr lang="en-US" baseline="0" dirty="0"/>
          </a:p>
          <a:p>
            <a:r>
              <a:rPr lang="en-US" baseline="0" dirty="0"/>
              <a:t>Remember to point out the axes when talking about the slide</a:t>
            </a:r>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10</a:t>
            </a:fld>
            <a:endParaRPr lang="en-US"/>
          </a:p>
        </p:txBody>
      </p:sp>
    </p:spTree>
    <p:extLst>
      <p:ext uri="{BB962C8B-B14F-4D97-AF65-F5344CB8AC3E}">
        <p14:creationId xmlns:p14="http://schemas.microsoft.com/office/powerpoint/2010/main" val="387892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of:  what’s the trade-off (what if we only made a 35% less…</a:t>
            </a:r>
            <a:endParaRPr lang="en-US" dirty="0"/>
          </a:p>
          <a:p>
            <a:endParaRPr lang="en-US" dirty="0"/>
          </a:p>
          <a:p>
            <a:r>
              <a:rPr lang="en-US" dirty="0"/>
              <a:t>SPEAK TO the fact that there’s no way of knowing what </a:t>
            </a:r>
            <a:r>
              <a:rPr lang="en-US" dirty="0" err="1"/>
              <a:t>increm</a:t>
            </a:r>
            <a:r>
              <a:rPr lang="en-US" dirty="0"/>
              <a:t>. Sales this strategy will produce. </a:t>
            </a:r>
          </a:p>
          <a:p>
            <a:endParaRPr lang="en-US" dirty="0"/>
          </a:p>
          <a:p>
            <a:endParaRPr lang="en-US" dirty="0"/>
          </a:p>
          <a:p>
            <a:r>
              <a:rPr lang="en-US" dirty="0"/>
              <a:t>The lift comes from the communication of it, the idea of it. Not from the taste. </a:t>
            </a:r>
          </a:p>
          <a:p>
            <a:endParaRPr lang="en-US" dirty="0"/>
          </a:p>
          <a:p>
            <a:r>
              <a:rPr lang="en-US" dirty="0"/>
              <a:t>Combine this with </a:t>
            </a:r>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12</a:t>
            </a:fld>
            <a:endParaRPr lang="en-US"/>
          </a:p>
        </p:txBody>
      </p:sp>
    </p:spTree>
    <p:extLst>
      <p:ext uri="{BB962C8B-B14F-4D97-AF65-F5344CB8AC3E}">
        <p14:creationId xmlns:p14="http://schemas.microsoft.com/office/powerpoint/2010/main" val="301539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the % sugar</a:t>
            </a:r>
            <a:r>
              <a:rPr lang="en-US" baseline="0" dirty="0"/>
              <a:t> recommendation better (how you got to it – right now it seems to come out of nowhere)</a:t>
            </a:r>
          </a:p>
          <a:p>
            <a:r>
              <a:rPr lang="en-US" baseline="0" dirty="0"/>
              <a:t>-we’ve done a lot of work and determined that a less sugar claim is what moms are looking for</a:t>
            </a:r>
          </a:p>
          <a:p>
            <a:r>
              <a:rPr lang="en-US" baseline="0" dirty="0"/>
              <a:t>-50% less sugar needs to be led up to</a:t>
            </a:r>
          </a:p>
          <a:p>
            <a:endParaRPr lang="en-US" baseline="0" dirty="0"/>
          </a:p>
          <a:p>
            <a:r>
              <a:rPr lang="en-US" b="1" baseline="0" dirty="0"/>
              <a:t>Mention how we need to keep in mind that taste is king and -&gt; won’t be ignored….consumer taste testing</a:t>
            </a:r>
          </a:p>
          <a:p>
            <a:endParaRPr lang="en-US" b="1" dirty="0"/>
          </a:p>
          <a:p>
            <a:endParaRPr lang="en-US" dirty="0"/>
          </a:p>
          <a:p>
            <a:endParaRPr lang="en-US" dirty="0"/>
          </a:p>
          <a:p>
            <a:r>
              <a:rPr lang="en-US" dirty="0"/>
              <a:t>Simplify this. </a:t>
            </a:r>
          </a:p>
          <a:p>
            <a:endParaRPr lang="en-US" dirty="0"/>
          </a:p>
          <a:p>
            <a:r>
              <a:rPr lang="en-US" dirty="0"/>
              <a:t>Question may come up about how</a:t>
            </a:r>
            <a:r>
              <a:rPr lang="en-US" baseline="0" dirty="0"/>
              <a:t> old this study is.</a:t>
            </a:r>
          </a:p>
          <a:p>
            <a:r>
              <a:rPr lang="en-US" baseline="0" dirty="0"/>
              <a:t>Rebuttal:  just did recent </a:t>
            </a:r>
            <a:r>
              <a:rPr lang="en-US" baseline="0" dirty="0" err="1"/>
              <a:t>Affinova</a:t>
            </a:r>
            <a:r>
              <a:rPr lang="en-US" baseline="0" dirty="0"/>
              <a:t> that confirms</a:t>
            </a:r>
            <a:endParaRPr lang="en-US" dirty="0"/>
          </a:p>
          <a:p>
            <a:endParaRPr lang="en-US" dirty="0"/>
          </a:p>
        </p:txBody>
      </p:sp>
      <p:sp>
        <p:nvSpPr>
          <p:cNvPr id="4" name="Slide Number Placeholder 3"/>
          <p:cNvSpPr>
            <a:spLocks noGrp="1"/>
          </p:cNvSpPr>
          <p:nvPr>
            <p:ph type="sldNum" sz="quarter" idx="10"/>
          </p:nvPr>
        </p:nvSpPr>
        <p:spPr/>
        <p:txBody>
          <a:bodyPr/>
          <a:lstStyle/>
          <a:p>
            <a:fld id="{C361D2E3-E34B-E940-A4E1-6AB269E8892C}" type="slidenum">
              <a:rPr lang="en-US" smtClean="0"/>
              <a:t>14</a:t>
            </a:fld>
            <a:endParaRPr lang="en-US"/>
          </a:p>
        </p:txBody>
      </p:sp>
    </p:spTree>
    <p:extLst>
      <p:ext uri="{BB962C8B-B14F-4D97-AF65-F5344CB8AC3E}">
        <p14:creationId xmlns:p14="http://schemas.microsoft.com/office/powerpoint/2010/main" val="16560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“Payback” here means:  how much that mode of advertising</a:t>
            </a:r>
            <a:r>
              <a:rPr lang="en-US" b="1" baseline="0" dirty="0"/>
              <a:t> paid off in terms of operating income</a:t>
            </a:r>
            <a:endParaRPr lang="en-US" b="1" dirty="0"/>
          </a:p>
          <a:p>
            <a:endParaRPr lang="en-US" b="1" dirty="0"/>
          </a:p>
          <a:p>
            <a:r>
              <a:rPr lang="en-US" b="1" dirty="0"/>
              <a:t>In the implementation section show what it will take to get total TM to -&gt; kid adv.</a:t>
            </a:r>
          </a:p>
          <a:p>
            <a:r>
              <a:rPr lang="en-US" dirty="0"/>
              <a:t>Our current under-performance</a:t>
            </a:r>
            <a:r>
              <a:rPr lang="en-US" baseline="0" dirty="0"/>
              <a:t> may be because we’re relying on halo.  </a:t>
            </a:r>
            <a:r>
              <a:rPr lang="en-US" dirty="0"/>
              <a:t>Right now we don’t have clear linkage between the product being shown and</a:t>
            </a:r>
            <a:r>
              <a:rPr lang="en-US" baseline="0" dirty="0"/>
              <a:t> what form we expect/want them to buy.  </a:t>
            </a:r>
          </a:p>
          <a:p>
            <a:r>
              <a:rPr lang="en-US" baseline="0" dirty="0"/>
              <a:t>Kids’ TV is a lot cheaper than mom’s TV and therefore a lot more efficient</a:t>
            </a:r>
            <a:endParaRPr lang="en-US" dirty="0"/>
          </a:p>
          <a:p>
            <a:endParaRPr lang="en-US" dirty="0"/>
          </a:p>
          <a:p>
            <a:endParaRPr lang="en-US" dirty="0"/>
          </a:p>
          <a:p>
            <a:r>
              <a:rPr lang="en-US" dirty="0"/>
              <a:t>Easy Mix,</a:t>
            </a:r>
            <a:r>
              <a:rPr lang="en-US" baseline="0" dirty="0"/>
              <a:t> Singles, and LC are the only products in the KA line that we advertise to children at this point in time.</a:t>
            </a:r>
          </a:p>
          <a:p>
            <a:endParaRPr lang="en-US" baseline="0" dirty="0"/>
          </a:p>
          <a:p>
            <a:r>
              <a:rPr lang="en-US" dirty="0"/>
              <a:t>RKA will be</a:t>
            </a:r>
            <a:r>
              <a:rPr lang="en-US" baseline="0" dirty="0"/>
              <a:t> 15 calories and 15 mg of sodium under my recommendation</a:t>
            </a:r>
          </a:p>
          <a:p>
            <a:r>
              <a:rPr lang="en-US" baseline="0" dirty="0"/>
              <a:t>SSKA is currently 60 calories; 0 sodium.  With </a:t>
            </a:r>
            <a:r>
              <a:rPr lang="en-US" baseline="0" dirty="0" err="1"/>
              <a:t>Proj</a:t>
            </a:r>
            <a:r>
              <a:rPr lang="en-US" baseline="0" dirty="0"/>
              <a:t>. Seneca it will still fall short by 10 calories</a:t>
            </a:r>
          </a:p>
          <a:p>
            <a:r>
              <a:rPr lang="en-US" baseline="0" dirty="0"/>
              <a:t>RTD bottles are 150 </a:t>
            </a:r>
            <a:r>
              <a:rPr lang="en-US" baseline="0" dirty="0" err="1"/>
              <a:t>cals</a:t>
            </a:r>
            <a:r>
              <a:rPr lang="en-US" baseline="0" dirty="0"/>
              <a:t>, 45mg sodium. They should meet the calorie requirement under Jammers new formula; sodium???</a:t>
            </a:r>
            <a:endParaRPr lang="en-US" u="sng" baseline="0" dirty="0"/>
          </a:p>
          <a:p>
            <a:r>
              <a:rPr lang="en-US" baseline="0" dirty="0"/>
              <a:t>Bursts currently have too much sodium which will not change from fortification</a:t>
            </a:r>
          </a:p>
          <a:p>
            <a:r>
              <a:rPr lang="en-US" baseline="0" dirty="0"/>
              <a:t>Jammers currently has 15 calories and 25 mg of sodium. Jammers Renovation will make these qualify for advertising to kids. Therefore</a:t>
            </a:r>
          </a:p>
          <a:p>
            <a:r>
              <a:rPr lang="en-US" baseline="0" dirty="0"/>
              <a:t>Wacky Waters already qualifies for advertising to kids; just hasn’t been pledged for that yet. Looking to launch in 2016</a:t>
            </a:r>
          </a:p>
          <a:p>
            <a:endParaRPr lang="en-US" baseline="0" dirty="0"/>
          </a:p>
          <a:p>
            <a:endParaRPr lang="en-US" baseline="0" dirty="0"/>
          </a:p>
          <a:p>
            <a:r>
              <a:rPr lang="en-US" baseline="0" dirty="0"/>
              <a:t>Easy Mix has 40 calories and 0 sodium (currently being advertised to children)</a:t>
            </a:r>
          </a:p>
          <a:p>
            <a:endParaRPr lang="en-US" dirty="0"/>
          </a:p>
          <a:p>
            <a:endParaRPr lang="en-US" dirty="0"/>
          </a:p>
        </p:txBody>
      </p:sp>
      <p:sp>
        <p:nvSpPr>
          <p:cNvPr id="4" name="Slide Number Placeholder 3"/>
          <p:cNvSpPr>
            <a:spLocks noGrp="1"/>
          </p:cNvSpPr>
          <p:nvPr>
            <p:ph type="sldNum" sz="quarter" idx="10"/>
          </p:nvPr>
        </p:nvSpPr>
        <p:spPr/>
        <p:txBody>
          <a:bodyPr/>
          <a:lstStyle/>
          <a:p>
            <a:fld id="{B1996F58-D540-4807-AD63-DC80158ACB14}" type="slidenum">
              <a:rPr lang="en-US" smtClean="0"/>
              <a:pPr/>
              <a:t>16</a:t>
            </a:fld>
            <a:endParaRPr lang="en-US"/>
          </a:p>
        </p:txBody>
      </p:sp>
    </p:spTree>
    <p:extLst>
      <p:ext uri="{BB962C8B-B14F-4D97-AF65-F5344CB8AC3E}">
        <p14:creationId xmlns:p14="http://schemas.microsoft.com/office/powerpoint/2010/main" val="3911531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hi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12960" y="2915665"/>
            <a:ext cx="7772400" cy="880967"/>
          </a:xfrm>
        </p:spPr>
        <p:txBody>
          <a:bodyPr anchor="b">
            <a:noAutofit/>
          </a:bodyPr>
          <a:lstStyle>
            <a:lvl1pPr algn="ctr">
              <a:defRPr sz="28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712960" y="3823390"/>
            <a:ext cx="7772400" cy="829622"/>
          </a:xfrm>
        </p:spPr>
        <p:txBody>
          <a:bodyPr anchor="t">
            <a:normAutofit/>
          </a:bodyPr>
          <a:lstStyle>
            <a:lvl1pPr marL="0" indent="0" algn="ct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905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descr="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4" descr="p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descr="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4" descr="p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descr="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4" descr="p1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6" name="Picture 5" descr="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4" descr="p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5" descr="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12960" y="2915665"/>
            <a:ext cx="7772400" cy="880967"/>
          </a:xfrm>
        </p:spPr>
        <p:txBody>
          <a:bodyPr anchor="ctr">
            <a:noAutofit/>
          </a:bodyPr>
          <a:lstStyle>
            <a:lvl1pPr algn="ctr">
              <a:defRPr sz="2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424736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5" name="Picture 4" descr="p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6" name="Picture 5" descr="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376376" y="6356351"/>
            <a:ext cx="293549" cy="280988"/>
          </a:xfrm>
          <a:prstGeom prst="rect">
            <a:avLst/>
          </a:prstGeom>
        </p:spPr>
        <p:txBody>
          <a:bodyPr tIns="0" rIns="0" bIns="0" anchor="b" anchorCtr="0"/>
          <a:lstStyle>
            <a:lvl1pPr algn="r">
              <a:defRPr sz="800">
                <a:solidFill>
                  <a:srgbClr val="A6A6A6"/>
                </a:solidFill>
              </a:defRPr>
            </a:lvl1pPr>
          </a:lstStyle>
          <a:p>
            <a:fld id="{F74FB4D9-CF7B-FD4A-8863-716265341524}" type="slidenum">
              <a:rPr lang="en-US" smtClean="0"/>
              <a:pPr/>
              <a:t>‹#›</a:t>
            </a:fld>
            <a:endParaRPr lang="en-US" dirty="0"/>
          </a:p>
        </p:txBody>
      </p:sp>
      <p:sp>
        <p:nvSpPr>
          <p:cNvPr id="6" name="Text Placeholder 2"/>
          <p:cNvSpPr>
            <a:spLocks noGrp="1"/>
          </p:cNvSpPr>
          <p:nvPr>
            <p:ph type="body" idx="13"/>
          </p:nvPr>
        </p:nvSpPr>
        <p:spPr>
          <a:xfrm>
            <a:off x="923316" y="1008242"/>
            <a:ext cx="7993672" cy="401458"/>
          </a:xfrm>
        </p:spPr>
        <p:txBody>
          <a:bodyPr anchor="ctr" anchorCtr="0"/>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551104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lide Number Placeholder 5"/>
          <p:cNvSpPr>
            <a:spLocks noGrp="1"/>
          </p:cNvSpPr>
          <p:nvPr>
            <p:ph type="sldNum" sz="quarter" idx="4"/>
          </p:nvPr>
        </p:nvSpPr>
        <p:spPr>
          <a:xfrm>
            <a:off x="376376" y="6356351"/>
            <a:ext cx="293549" cy="280988"/>
          </a:xfrm>
          <a:prstGeom prst="rect">
            <a:avLst/>
          </a:prstGeom>
        </p:spPr>
        <p:txBody>
          <a:bodyPr tIns="0" rIns="0" bIns="0" anchor="b" anchorCtr="0"/>
          <a:lstStyle>
            <a:lvl1pPr algn="r">
              <a:defRPr sz="800">
                <a:solidFill>
                  <a:srgbClr val="A6A6A6"/>
                </a:solidFill>
              </a:defRPr>
            </a:lvl1pPr>
          </a:lstStyle>
          <a:p>
            <a:fld id="{F74FB4D9-CF7B-FD4A-8863-716265341524}" type="slidenum">
              <a:rPr lang="en-US" smtClean="0"/>
              <a:pPr/>
              <a:t>‹#›</a:t>
            </a:fld>
            <a:endParaRPr lang="en-US" dirty="0"/>
          </a:p>
        </p:txBody>
      </p:sp>
      <p:sp>
        <p:nvSpPr>
          <p:cNvPr id="7" name="Content Placeholder 2"/>
          <p:cNvSpPr>
            <a:spLocks noGrp="1"/>
          </p:cNvSpPr>
          <p:nvPr>
            <p:ph sz="half" idx="1"/>
          </p:nvPr>
        </p:nvSpPr>
        <p:spPr>
          <a:xfrm>
            <a:off x="923315" y="1651000"/>
            <a:ext cx="3921188"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5027809" y="1651000"/>
            <a:ext cx="3889178"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3"/>
          </p:nvPr>
        </p:nvSpPr>
        <p:spPr>
          <a:xfrm>
            <a:off x="923316" y="1008242"/>
            <a:ext cx="7993672" cy="401458"/>
          </a:xfrm>
        </p:spPr>
        <p:txBody>
          <a:bodyPr anchor="ctr" anchorCtr="0"/>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0261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Head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55613" y="6494463"/>
            <a:ext cx="7315200" cy="241300"/>
          </a:xfrm>
          <a:prstGeom prst="rect">
            <a:avLst/>
          </a:prstGeom>
        </p:spPr>
        <p:txBody>
          <a:bodyPr/>
          <a:lstStyle/>
          <a:p>
            <a:pPr>
              <a:defRPr/>
            </a:pPr>
            <a:r>
              <a:rPr lang="en-US"/>
              <a:t>Footer</a:t>
            </a:r>
          </a:p>
        </p:txBody>
      </p:sp>
      <p:sp>
        <p:nvSpPr>
          <p:cNvPr id="4" name="Title 3"/>
          <p:cNvSpPr>
            <a:spLocks noGrp="1"/>
          </p:cNvSpPr>
          <p:nvPr>
            <p:ph type="title"/>
          </p:nvPr>
        </p:nvSpPr>
        <p:spPr>
          <a:xfrm>
            <a:off x="455613" y="219075"/>
            <a:ext cx="7865426" cy="457200"/>
          </a:xfrm>
        </p:spPr>
        <p:txBody>
          <a:bodyPr/>
          <a:lstStyle/>
          <a:p>
            <a:r>
              <a:rPr lang="en-US"/>
              <a:t>Click to edit Master title style</a:t>
            </a:r>
          </a:p>
        </p:txBody>
      </p:sp>
      <p:sp>
        <p:nvSpPr>
          <p:cNvPr id="18" name="Text Placeholder 17"/>
          <p:cNvSpPr>
            <a:spLocks noGrp="1"/>
          </p:cNvSpPr>
          <p:nvPr>
            <p:ph type="body" sz="quarter" idx="14"/>
          </p:nvPr>
        </p:nvSpPr>
        <p:spPr>
          <a:xfrm>
            <a:off x="455613" y="1143000"/>
            <a:ext cx="7865426" cy="838200"/>
          </a:xfrm>
          <a:prstGeom prst="rect">
            <a:avLst/>
          </a:prstGeom>
        </p:spPr>
        <p:txBody>
          <a:bodyPr lIns="0" tIns="0" rIns="0" bIns="0"/>
          <a:lstStyle>
            <a:lvl1pPr marL="0" indent="0">
              <a:spcBef>
                <a:spcPts val="600"/>
              </a:spcBef>
              <a:buNone/>
              <a:defRPr/>
            </a:lvl1pPr>
            <a:lvl2pPr>
              <a:defRPr/>
            </a:lvl2pPr>
            <a:lvl3pPr marL="685800" indent="-184150">
              <a:buFont typeface="Arial" pitchFamily="34" charset="0"/>
              <a:buChar char="•"/>
              <a:defRPr sz="1400"/>
            </a:lvl3pPr>
            <a:lvl4pPr>
              <a:defRPr lang="en-US" sz="1400" baseline="0" dirty="0" smtClean="0">
                <a:solidFill>
                  <a:srgbClr val="7D7D7D"/>
                </a:solidFill>
                <a:latin typeface="+mn-lt"/>
                <a:ea typeface="Arial" charset="0"/>
                <a:cs typeface="Arial" charset="0"/>
              </a:defRPr>
            </a:lvl4pPr>
          </a:lstStyle>
          <a:p>
            <a:pPr lvl="0"/>
            <a:r>
              <a:rPr lang="en-US" dirty="0"/>
              <a:t>Click to edit Master text styles</a:t>
            </a:r>
          </a:p>
        </p:txBody>
      </p:sp>
    </p:spTree>
    <p:extLst>
      <p:ext uri="{BB962C8B-B14F-4D97-AF65-F5344CB8AC3E}">
        <p14:creationId xmlns:p14="http://schemas.microsoft.com/office/powerpoint/2010/main" val="8977417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376376" y="6356351"/>
            <a:ext cx="293549" cy="280988"/>
          </a:xfrm>
          <a:prstGeom prst="rect">
            <a:avLst/>
          </a:prstGeom>
        </p:spPr>
        <p:txBody>
          <a:bodyPr tIns="0" rIns="0" bIns="0" anchor="b" anchorCtr="0"/>
          <a:lstStyle>
            <a:lvl1pPr algn="r">
              <a:defRPr sz="800">
                <a:solidFill>
                  <a:srgbClr val="A6A6A6"/>
                </a:solidFill>
              </a:defRPr>
            </a:lvl1pPr>
          </a:lstStyle>
          <a:p>
            <a:fld id="{F74FB4D9-CF7B-FD4A-8863-716265341524}" type="slidenum">
              <a:rPr lang="en-US" smtClean="0"/>
              <a:pPr/>
              <a:t>‹#›</a:t>
            </a:fld>
            <a:endParaRPr lang="en-US" dirty="0"/>
          </a:p>
        </p:txBody>
      </p:sp>
      <p:sp>
        <p:nvSpPr>
          <p:cNvPr id="5" name="Text Placeholder 2"/>
          <p:cNvSpPr>
            <a:spLocks noGrp="1"/>
          </p:cNvSpPr>
          <p:nvPr>
            <p:ph type="body" idx="13"/>
          </p:nvPr>
        </p:nvSpPr>
        <p:spPr>
          <a:xfrm>
            <a:off x="923316" y="1008242"/>
            <a:ext cx="7993672" cy="401458"/>
          </a:xfrm>
        </p:spPr>
        <p:txBody>
          <a:bodyPr anchor="ctr" anchorCtr="0"/>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106018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9863" y="0"/>
            <a:ext cx="8199437" cy="784225"/>
          </a:xfrm>
        </p:spPr>
        <p:txBody>
          <a:bodyPr>
            <a:normAutofit/>
          </a:bodyPr>
          <a:lstStyle>
            <a:lvl1pPr>
              <a:defRPr sz="2800"/>
            </a:lvl1pPr>
          </a:lstStyle>
          <a:p>
            <a:r>
              <a:rPr lang="en-US"/>
              <a:t>Click to edit Master title style</a:t>
            </a:r>
          </a:p>
        </p:txBody>
      </p:sp>
      <p:sp>
        <p:nvSpPr>
          <p:cNvPr id="3" name="Text Placeholder 2"/>
          <p:cNvSpPr>
            <a:spLocks noGrp="1"/>
          </p:cNvSpPr>
          <p:nvPr>
            <p:ph type="body" sz="half" idx="1"/>
          </p:nvPr>
        </p:nvSpPr>
        <p:spPr>
          <a:xfrm>
            <a:off x="174625" y="969963"/>
            <a:ext cx="4256088"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583113" y="969963"/>
            <a:ext cx="4256087" cy="5597525"/>
          </a:xfrm>
        </p:spPr>
        <p:txBody>
          <a:bodyPr/>
          <a:lstStyle/>
          <a:p>
            <a:pPr lvl="0"/>
            <a:endParaRPr lang="en-US" noProof="0"/>
          </a:p>
        </p:txBody>
      </p:sp>
      <p:sp>
        <p:nvSpPr>
          <p:cNvPr id="5" name="Rectangle 10"/>
          <p:cNvSpPr>
            <a:spLocks noGrp="1" noChangeArrowheads="1"/>
          </p:cNvSpPr>
          <p:nvPr>
            <p:ph type="sldNum" sz="quarter" idx="10"/>
          </p:nvPr>
        </p:nvSpPr>
        <p:spPr>
          <a:ln/>
        </p:spPr>
        <p:txBody>
          <a:bodyPr/>
          <a:lstStyle>
            <a:lvl1pPr>
              <a:defRPr/>
            </a:lvl1pPr>
          </a:lstStyle>
          <a:p>
            <a:pPr>
              <a:defRPr/>
            </a:pPr>
            <a:fld id="{1E8FDEDE-A1AA-4CE6-82A7-FA882F43DA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355384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 and Copy">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48640" y="1094130"/>
            <a:ext cx="8434586" cy="4915903"/>
          </a:xfrm>
        </p:spPr>
        <p:txBody>
          <a:bodyPr vert="horz" lIns="91440" tIns="45720" rIns="91440" bIns="45720" rtlCol="0">
            <a:noAutofit/>
          </a:bodyPr>
          <a:lstStyle>
            <a:lvl1pPr>
              <a:lnSpc>
                <a:spcPct val="90000"/>
              </a:lnSpc>
              <a:spcBef>
                <a:spcPts val="900"/>
              </a:spcBef>
              <a:defRPr lang="en-US" dirty="0" smtClean="0">
                <a:solidFill>
                  <a:schemeClr val="accent1"/>
                </a:solidFill>
              </a:defRPr>
            </a:lvl1pPr>
            <a:lvl2pPr>
              <a:lnSpc>
                <a:spcPct val="90000"/>
              </a:lnSpc>
              <a:defRPr lang="en-US" dirty="0" smtClean="0">
                <a:solidFill>
                  <a:schemeClr val="accent1"/>
                </a:solidFill>
              </a:defRPr>
            </a:lvl2pPr>
            <a:lvl3pPr>
              <a:lnSpc>
                <a:spcPct val="90000"/>
              </a:lnSpc>
              <a:defRPr lang="en-US" dirty="0" smtClean="0">
                <a:solidFill>
                  <a:schemeClr val="accent1"/>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8"/>
          <p:cNvSpPr>
            <a:spLocks noGrp="1"/>
          </p:cNvSpPr>
          <p:nvPr>
            <p:ph type="body" sz="quarter" idx="11"/>
          </p:nvPr>
        </p:nvSpPr>
        <p:spPr>
          <a:xfrm>
            <a:off x="565485" y="5871410"/>
            <a:ext cx="7137342" cy="577515"/>
          </a:xfrm>
          <a:solidFill>
            <a:schemeClr val="accent1"/>
          </a:solidFill>
        </p:spPr>
        <p:txBody>
          <a:bodyPr/>
          <a:lstStyle>
            <a:lvl1pPr>
              <a:defRPr lang="en-US" sz="1800" b="1" dirty="0" smtClean="0">
                <a:solidFill>
                  <a:schemeClr val="bg1"/>
                </a:solidFill>
                <a:latin typeface="+mj-lt"/>
                <a:ea typeface="+mj-ea"/>
                <a:cs typeface="Arial" pitchFamily="34" charset="0"/>
              </a:defRPr>
            </a:lvl1pPr>
          </a:lstStyle>
          <a:p>
            <a:pPr lvl="0" algn="l" rtl="0" eaLnBrk="1" fontAlgn="base" hangingPunct="1">
              <a:lnSpc>
                <a:spcPct val="95000"/>
              </a:lnSpc>
              <a:spcBef>
                <a:spcPct val="0"/>
              </a:spcBef>
              <a:spcAft>
                <a:spcPct val="0"/>
              </a:spcAft>
            </a:pPr>
            <a:r>
              <a:rPr lang="en-US" dirty="0"/>
              <a:t>Click to edit Master text styles</a:t>
            </a:r>
          </a:p>
        </p:txBody>
      </p:sp>
      <p:sp>
        <p:nvSpPr>
          <p:cNvPr id="13" name="Title 1"/>
          <p:cNvSpPr>
            <a:spLocks noGrp="1"/>
          </p:cNvSpPr>
          <p:nvPr>
            <p:ph type="title"/>
          </p:nvPr>
        </p:nvSpPr>
        <p:spPr>
          <a:xfrm>
            <a:off x="-1" y="109328"/>
            <a:ext cx="9144001" cy="778213"/>
          </a:xfrm>
          <a:noFill/>
          <a:ln w="9525" algn="ctr">
            <a:noFill/>
            <a:miter lim="800000"/>
            <a:headEnd/>
            <a:tailEnd/>
          </a:ln>
        </p:spPr>
        <p:txBody>
          <a:bodyPr vert="horz" wrap="square" lIns="91257" tIns="45633" rIns="91257" bIns="45633" numCol="1" anchor="ctr" anchorCtr="0" compatLnSpc="1">
            <a:prstTxWarp prst="textNoShape">
              <a:avLst/>
            </a:prstTxWarp>
          </a:bodyPr>
          <a:lstStyle>
            <a:lvl1pPr>
              <a:lnSpc>
                <a:spcPct val="90000"/>
              </a:lnSpc>
              <a:defRPr lang="en-US" dirty="0"/>
            </a:lvl1pPr>
          </a:lstStyle>
          <a:p>
            <a:pPr lvl="0"/>
            <a:r>
              <a:rPr lang="en-US" dirty="0"/>
              <a:t>Click to edit Master title style</a:t>
            </a:r>
          </a:p>
        </p:txBody>
      </p:sp>
      <p:sp>
        <p:nvSpPr>
          <p:cNvPr id="14" name="Text Placeholder 8"/>
          <p:cNvSpPr>
            <a:spLocks noGrp="1"/>
          </p:cNvSpPr>
          <p:nvPr>
            <p:ph type="body" sz="quarter" idx="12"/>
          </p:nvPr>
        </p:nvSpPr>
        <p:spPr>
          <a:xfrm>
            <a:off x="1648327" y="6350062"/>
            <a:ext cx="6328610" cy="252664"/>
          </a:xfrm>
        </p:spPr>
        <p:txBody>
          <a:bodyPr/>
          <a:lstStyle>
            <a:lvl1pPr marL="0" indent="0" algn="ctr">
              <a:buNone/>
              <a:defRPr lang="en-US" sz="1000" b="1" i="1" dirty="0" smtClean="0">
                <a:solidFill>
                  <a:schemeClr val="accent1"/>
                </a:solidFill>
                <a:latin typeface="+mj-lt"/>
                <a:ea typeface="+mj-ea"/>
                <a:cs typeface="Arial" pitchFamily="34" charset="0"/>
              </a:defRPr>
            </a:lvl1pPr>
          </a:lstStyle>
          <a:p>
            <a:pPr lvl="0" algn="l" rtl="0" eaLnBrk="1" fontAlgn="base" hangingPunct="1">
              <a:lnSpc>
                <a:spcPct val="95000"/>
              </a:lnSpc>
              <a:spcBef>
                <a:spcPct val="0"/>
              </a:spcBef>
              <a:spcAft>
                <a:spcPct val="0"/>
              </a:spcAft>
            </a:pPr>
            <a:r>
              <a:rPr lang="en-US" dirty="0"/>
              <a:t>Click to edit Master text styles</a:t>
            </a:r>
          </a:p>
        </p:txBody>
      </p:sp>
    </p:spTree>
    <p:extLst>
      <p:ext uri="{BB962C8B-B14F-4D97-AF65-F5344CB8AC3E}">
        <p14:creationId xmlns:p14="http://schemas.microsoft.com/office/powerpoint/2010/main" val="18270324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76376" y="6356351"/>
            <a:ext cx="293549" cy="280988"/>
          </a:xfrm>
          <a:prstGeom prst="rect">
            <a:avLst/>
          </a:prstGeom>
        </p:spPr>
        <p:txBody>
          <a:bodyPr tIns="0" rIns="0" bIns="0" anchor="b" anchorCtr="0"/>
          <a:lstStyle>
            <a:lvl1pPr algn="r">
              <a:defRPr sz="800">
                <a:solidFill>
                  <a:srgbClr val="A6A6A6"/>
                </a:solidFill>
              </a:defRPr>
            </a:lvl1pPr>
          </a:lstStyle>
          <a:p>
            <a:fld id="{F74FB4D9-CF7B-FD4A-8863-716265341524}" type="slidenum">
              <a:rPr lang="en-US" smtClean="0"/>
              <a:pPr/>
              <a:t>‹#›</a:t>
            </a:fld>
            <a:endParaRPr lang="en-US" dirty="0"/>
          </a:p>
        </p:txBody>
      </p:sp>
    </p:spTree>
    <p:extLst>
      <p:ext uri="{BB962C8B-B14F-4D97-AF65-F5344CB8AC3E}">
        <p14:creationId xmlns:p14="http://schemas.microsoft.com/office/powerpoint/2010/main" val="187978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12960" y="2915665"/>
            <a:ext cx="7772400" cy="880967"/>
          </a:xfrm>
        </p:spPr>
        <p:txBody>
          <a:bodyPr anchor="ctr">
            <a:noAutofit/>
          </a:bodyPr>
          <a:lstStyle>
            <a:lvl1pPr algn="ctr">
              <a:defRPr sz="2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917016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376376" y="6356351"/>
            <a:ext cx="293549" cy="280988"/>
          </a:xfrm>
          <a:prstGeom prst="rect">
            <a:avLst/>
          </a:prstGeom>
        </p:spPr>
        <p:txBody>
          <a:bodyPr tIns="0" rIns="0" bIns="0" anchor="b" anchorCtr="0"/>
          <a:lstStyle>
            <a:lvl1pPr algn="r">
              <a:defRPr sz="800">
                <a:solidFill>
                  <a:srgbClr val="A6A6A6"/>
                </a:solidFill>
              </a:defRPr>
            </a:lvl1pPr>
          </a:lstStyle>
          <a:p>
            <a:fld id="{F74FB4D9-CF7B-FD4A-8863-716265341524}" type="slidenum">
              <a:rPr lang="en-US" smtClean="0"/>
              <a:pPr/>
              <a:t>‹#›</a:t>
            </a:fld>
            <a:endParaRPr lang="en-US" dirty="0"/>
          </a:p>
        </p:txBody>
      </p:sp>
      <p:sp>
        <p:nvSpPr>
          <p:cNvPr id="6" name="Text Placeholder 2"/>
          <p:cNvSpPr>
            <a:spLocks noGrp="1"/>
          </p:cNvSpPr>
          <p:nvPr>
            <p:ph type="body" idx="13"/>
          </p:nvPr>
        </p:nvSpPr>
        <p:spPr>
          <a:xfrm>
            <a:off x="923316" y="1008242"/>
            <a:ext cx="7993672" cy="401458"/>
          </a:xfrm>
        </p:spPr>
        <p:txBody>
          <a:bodyPr anchor="ctr" anchorCtr="0"/>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3637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Verdana" pitchFamily="34" charset="0"/>
                <a:ea typeface="Verdana" pitchFamily="34" charset="0"/>
                <a:cs typeface="Verdana" pitchFamily="34" charset="0"/>
              </a:defRPr>
            </a:lvl1pPr>
          </a:lstStyle>
          <a:p>
            <a:fld id="{A9CE2322-7FA9-48BE-BE8C-F4B074987120}" type="datetimeFigureOut">
              <a:rPr lang="en-US" smtClean="0"/>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Verdana" pitchFamily="34" charset="0"/>
                <a:ea typeface="Verdana" pitchFamily="34" charset="0"/>
                <a:cs typeface="Verdana"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0ACC24F6-9834-40E5-BB57-6F1B789F57E4}" type="slidenum">
              <a:rPr lang="en-US" smtClean="0"/>
              <a:pPr/>
              <a:t>‹#›</a:t>
            </a:fld>
            <a:endParaRPr lang="en-US"/>
          </a:p>
        </p:txBody>
      </p:sp>
    </p:spTree>
    <p:extLst>
      <p:ext uri="{BB962C8B-B14F-4D97-AF65-F5344CB8AC3E}">
        <p14:creationId xmlns:p14="http://schemas.microsoft.com/office/powerpoint/2010/main" val="20909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4105" y="198438"/>
            <a:ext cx="8556479" cy="751388"/>
          </a:xfrm>
        </p:spPr>
        <p:txBody>
          <a:bodyPr>
            <a:normAutofit/>
          </a:bodyPr>
          <a:lstStyle>
            <a:lvl1pPr>
              <a:defRPr sz="2800"/>
            </a:lvl1pPr>
          </a:lstStyle>
          <a:p>
            <a:r>
              <a:rPr lang="en-US" dirty="0"/>
              <a:t>Click to edit Master title style</a:t>
            </a:r>
          </a:p>
        </p:txBody>
      </p:sp>
      <p:sp>
        <p:nvSpPr>
          <p:cNvPr id="6" name="Content Placeholder 2"/>
          <p:cNvSpPr>
            <a:spLocks noGrp="1"/>
          </p:cNvSpPr>
          <p:nvPr>
            <p:ph sz="half" idx="1"/>
          </p:nvPr>
        </p:nvSpPr>
        <p:spPr>
          <a:xfrm>
            <a:off x="294105" y="1131304"/>
            <a:ext cx="8556479" cy="4906210"/>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6716984" y="6623050"/>
            <a:ext cx="2133600" cy="217904"/>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fld id="{32001E71-0D3E-3346-882D-B9C47162BC11}" type="slidenum">
              <a:rPr lang="en-US" smtClean="0"/>
              <a:pPr/>
              <a:t>‹#›</a:t>
            </a:fld>
            <a:endParaRPr lang="en-US" dirty="0"/>
          </a:p>
        </p:txBody>
      </p:sp>
    </p:spTree>
    <p:extLst>
      <p:ext uri="{BB962C8B-B14F-4D97-AF65-F5344CB8AC3E}">
        <p14:creationId xmlns:p14="http://schemas.microsoft.com/office/powerpoint/2010/main" val="15446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secon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930942"/>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034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109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p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p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4105" y="954088"/>
            <a:ext cx="8556479" cy="738020"/>
          </a:xfrm>
        </p:spPr>
        <p:txBody>
          <a:bodyPr>
            <a:normAutofit/>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a:xfrm>
            <a:off x="6723334" y="6623050"/>
            <a:ext cx="2133600" cy="217904"/>
          </a:xfrm>
        </p:spPr>
        <p:txBody>
          <a:bodyPr/>
          <a:lstStyle/>
          <a:p>
            <a:fld id="{32001E71-0D3E-3346-882D-B9C47162BC11}" type="slidenum">
              <a:rPr lang="en-US" smtClean="0"/>
              <a:pPr/>
              <a:t>‹#›</a:t>
            </a:fld>
            <a:endParaRPr lang="en-US" dirty="0"/>
          </a:p>
        </p:txBody>
      </p:sp>
      <p:sp>
        <p:nvSpPr>
          <p:cNvPr id="4" name="Content Placeholder 2"/>
          <p:cNvSpPr>
            <a:spLocks noGrp="1"/>
          </p:cNvSpPr>
          <p:nvPr>
            <p:ph sz="half" idx="1"/>
          </p:nvPr>
        </p:nvSpPr>
        <p:spPr>
          <a:xfrm>
            <a:off x="294105" y="1692108"/>
            <a:ext cx="8556479" cy="4345406"/>
          </a:xfrm>
        </p:spPr>
        <p:txBody>
          <a:bodyPr>
            <a:normAutofit/>
          </a:bodyPr>
          <a:lstStyle>
            <a:lvl1pPr marL="342900" indent="-342900">
              <a:buSzPct val="100000"/>
              <a:buFont typeface="Wingdings" charset="2"/>
              <a:buChar char="§"/>
              <a:defRPr sz="2400">
                <a:latin typeface="Arial"/>
                <a:cs typeface="Arial"/>
              </a:defRPr>
            </a:lvl1pPr>
            <a:lvl2pPr marL="742950" indent="-285750">
              <a:buFont typeface="Arial"/>
              <a:buChar char="•"/>
              <a:defRPr sz="2000">
                <a:latin typeface="Arial"/>
                <a:cs typeface="Arial"/>
              </a:defRPr>
            </a:lvl2pPr>
            <a:lvl3pPr>
              <a:defRPr sz="1800">
                <a:latin typeface="Arial"/>
                <a:cs typeface="Arial"/>
              </a:defRPr>
            </a:lvl3pPr>
            <a:lvl4pPr>
              <a:defRPr sz="1600">
                <a:latin typeface="Arial"/>
                <a:cs typeface="Arial"/>
              </a:defRPr>
            </a:lvl4pPr>
            <a:lvl5pPr marL="2057400" indent="-228600">
              <a:buFont typeface="Wingdings" charset="2"/>
              <a:buChar cha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614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econd.jp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94105" y="211138"/>
            <a:ext cx="8556479" cy="7380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4105" y="1128629"/>
            <a:ext cx="8556479" cy="5183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23334" y="6623050"/>
            <a:ext cx="2133600" cy="217904"/>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fld id="{32001E71-0D3E-3346-882D-B9C47162BC11}" type="slidenum">
              <a:rPr lang="en-US" smtClean="0"/>
              <a:pPr/>
              <a:t>‹#›</a:t>
            </a:fld>
            <a:endParaRPr lang="en-US" dirty="0"/>
          </a:p>
        </p:txBody>
      </p:sp>
    </p:spTree>
    <p:extLst>
      <p:ext uri="{BB962C8B-B14F-4D97-AF65-F5344CB8AC3E}">
        <p14:creationId xmlns:p14="http://schemas.microsoft.com/office/powerpoint/2010/main" val="350815527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74"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8" r:id="rId17"/>
    <p:sldLayoutId id="2147483669" r:id="rId18"/>
    <p:sldLayoutId id="2147483670" r:id="rId19"/>
    <p:sldLayoutId id="2147483671" r:id="rId20"/>
    <p:sldLayoutId id="2147483672" r:id="rId21"/>
    <p:sldLayoutId id="2147483673" r:id="rId22"/>
    <p:sldLayoutId id="2147483675" r:id="rId23"/>
    <p:sldLayoutId id="2147483676" r:id="rId24"/>
    <p:sldLayoutId id="2147483681" r:id="rId25"/>
    <p:sldLayoutId id="2147483682" r:id="rId26"/>
    <p:sldLayoutId id="2147483683" r:id="rId27"/>
    <p:sldLayoutId id="2147483684" r:id="rId28"/>
    <p:sldLayoutId id="2147483685" r:id="rId29"/>
    <p:sldLayoutId id="2147483686" r:id="rId30"/>
    <p:sldLayoutId id="2147483687" r:id="rId31"/>
  </p:sldLayoutIdLst>
  <p:hf hdr="0" ftr="0" dt="0"/>
  <p:txStyles>
    <p:titleStyle>
      <a:lvl1pPr algn="l" defTabSz="457200" rtl="0" eaLnBrk="1" latinLnBrk="0" hangingPunct="1">
        <a:spcBef>
          <a:spcPct val="0"/>
        </a:spcBef>
        <a:buNone/>
        <a:defRPr sz="2800" b="1" kern="1200">
          <a:solidFill>
            <a:srgbClr val="0C5F99"/>
          </a:solidFill>
          <a:latin typeface="Arial"/>
          <a:ea typeface="+mj-ea"/>
          <a:cs typeface="Arial"/>
        </a:defRPr>
      </a:lvl1pPr>
    </p:titleStyle>
    <p:bodyStyle>
      <a:lvl1pPr marL="342900" indent="-342900" algn="l" defTabSz="457200" rtl="0" eaLnBrk="1" latinLnBrk="0" hangingPunct="1">
        <a:spcBef>
          <a:spcPct val="20000"/>
        </a:spcBef>
        <a:buClr>
          <a:srgbClr val="0C5F99"/>
        </a:buClr>
        <a:buSzPct val="100000"/>
        <a:buFont typeface="Wingdings" charset="2"/>
        <a:buChar char="§"/>
        <a:defRPr sz="2400" kern="1200">
          <a:solidFill>
            <a:srgbClr val="6B6B6B"/>
          </a:solidFill>
          <a:latin typeface="Arial"/>
          <a:ea typeface="+mn-ea"/>
          <a:cs typeface="Arial"/>
        </a:defRPr>
      </a:lvl1pPr>
      <a:lvl2pPr marL="742950" indent="-285750" algn="l" defTabSz="457200" rtl="0" eaLnBrk="1" latinLnBrk="0" hangingPunct="1">
        <a:spcBef>
          <a:spcPct val="20000"/>
        </a:spcBef>
        <a:buClr>
          <a:srgbClr val="0C5F99"/>
        </a:buClr>
        <a:buFont typeface="Arial"/>
        <a:buChar char="•"/>
        <a:defRPr sz="2000" kern="1200">
          <a:solidFill>
            <a:srgbClr val="6B6B6B"/>
          </a:solidFill>
          <a:latin typeface="Arial"/>
          <a:ea typeface="+mn-ea"/>
          <a:cs typeface="Arial"/>
        </a:defRPr>
      </a:lvl2pPr>
      <a:lvl3pPr marL="1143000" indent="-228600" algn="l" defTabSz="457200" rtl="0" eaLnBrk="1" latinLnBrk="0" hangingPunct="1">
        <a:spcBef>
          <a:spcPct val="20000"/>
        </a:spcBef>
        <a:buClr>
          <a:srgbClr val="0C5F99"/>
        </a:buClr>
        <a:buSzPct val="50000"/>
        <a:buFont typeface="Wingdings" charset="2"/>
        <a:buChar char="q"/>
        <a:defRPr sz="1800" kern="1200">
          <a:solidFill>
            <a:srgbClr val="6B6B6B"/>
          </a:solidFill>
          <a:latin typeface="Arial"/>
          <a:ea typeface="+mn-ea"/>
          <a:cs typeface="Arial"/>
        </a:defRPr>
      </a:lvl3pPr>
      <a:lvl4pPr marL="1600200" indent="-228600" algn="l" defTabSz="457200" rtl="0" eaLnBrk="1" latinLnBrk="0" hangingPunct="1">
        <a:spcBef>
          <a:spcPct val="20000"/>
        </a:spcBef>
        <a:buClr>
          <a:srgbClr val="0C5F99"/>
        </a:buClr>
        <a:buSzPct val="50000"/>
        <a:buFont typeface="Wingdings" charset="2"/>
        <a:buChar char="ü"/>
        <a:defRPr sz="1600" kern="1200">
          <a:solidFill>
            <a:srgbClr val="6B6B6B"/>
          </a:solidFill>
          <a:latin typeface="Arial"/>
          <a:ea typeface="+mn-ea"/>
          <a:cs typeface="Arial"/>
        </a:defRPr>
      </a:lvl4pPr>
      <a:lvl5pPr marL="2057400" indent="-228600" algn="l" defTabSz="457200" rtl="0" eaLnBrk="1" latinLnBrk="0" hangingPunct="1">
        <a:spcBef>
          <a:spcPct val="20000"/>
        </a:spcBef>
        <a:buClr>
          <a:srgbClr val="0C5F99"/>
        </a:buClr>
        <a:buSzPct val="50000"/>
        <a:buFont typeface="Wingdings" charset="2"/>
        <a:buChar char=""/>
        <a:defRPr sz="1400" kern="1200">
          <a:solidFill>
            <a:srgbClr val="6B6B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chart" Target="../charts/chart3.xml"/><Relationship Id="rId5" Type="http://schemas.openxmlformats.org/officeDocument/2006/relationships/image" Target="../media/image29.emf"/><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38.gif"/><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40.emf"/><Relationship Id="rId5" Type="http://schemas.openxmlformats.org/officeDocument/2006/relationships/package" Target="../embeddings/Microsoft_Excel_Worksheet3.xlsx"/><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3.emf"/></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37.png"/><Relationship Id="rId12" Type="http://schemas.openxmlformats.org/officeDocument/2006/relationships/image" Target="../media/image38.gif"/><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2960" y="4868430"/>
            <a:ext cx="7772400" cy="1032646"/>
          </a:xfrm>
        </p:spPr>
        <p:txBody>
          <a:bodyPr>
            <a:normAutofit fontScale="77500" lnSpcReduction="20000"/>
          </a:bodyPr>
          <a:lstStyle/>
          <a:p>
            <a:r>
              <a:rPr lang="en-US" sz="2800" dirty="0"/>
              <a:t>BFY Claim Strategy Recommendations</a:t>
            </a:r>
          </a:p>
          <a:p>
            <a:r>
              <a:rPr lang="en-US" sz="2800" dirty="0"/>
              <a:t>Ohemaah Ntiamoah</a:t>
            </a:r>
          </a:p>
          <a:p>
            <a:r>
              <a:rPr lang="en-US" sz="2800" dirty="0"/>
              <a:t>July 20, 2015</a:t>
            </a:r>
          </a:p>
        </p:txBody>
      </p:sp>
      <p:sp>
        <p:nvSpPr>
          <p:cNvPr id="5" name="AutoShape 2" descr="http://img2.wikia.nocookie.net/__cb20100210212933/logopedia/images/6/60/Kool-Aid_logo_2008.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http://kool-aiddays.com/wp-content/uploads/2014/06/KA_logo-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39486">
            <a:off x="3086668" y="2978382"/>
            <a:ext cx="2892520" cy="176443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Slide Number Placeholder 3"/>
          <p:cNvSpPr txBox="1">
            <a:spLocks/>
          </p:cNvSpPr>
          <p:nvPr/>
        </p:nvSpPr>
        <p:spPr>
          <a:xfrm>
            <a:off x="147330" y="6507830"/>
            <a:ext cx="293549"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1</a:t>
            </a:fld>
            <a:endParaRPr lang="en-US" dirty="0"/>
          </a:p>
        </p:txBody>
      </p:sp>
    </p:spTree>
    <p:extLst>
      <p:ext uri="{BB962C8B-B14F-4D97-AF65-F5344CB8AC3E}">
        <p14:creationId xmlns:p14="http://schemas.microsoft.com/office/powerpoint/2010/main" val="286725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3" y="121261"/>
            <a:ext cx="8937029" cy="888831"/>
          </a:xfrm>
        </p:spPr>
        <p:txBody>
          <a:bodyPr>
            <a:noAutofit/>
          </a:bodyPr>
          <a:lstStyle/>
          <a:p>
            <a:r>
              <a:rPr lang="en-US" sz="2400" dirty="0"/>
              <a:t>We can have one unified message across Kool Aid forms without alienating consumers</a:t>
            </a:r>
          </a:p>
        </p:txBody>
      </p:sp>
      <p:sp>
        <p:nvSpPr>
          <p:cNvPr id="15" name="Text Placeholder 4"/>
          <p:cNvSpPr>
            <a:spLocks noGrp="1"/>
          </p:cNvSpPr>
          <p:nvPr>
            <p:ph type="body" idx="13"/>
          </p:nvPr>
        </p:nvSpPr>
        <p:spPr>
          <a:xfrm>
            <a:off x="2606716" y="6637339"/>
            <a:ext cx="3827647" cy="247128"/>
          </a:xfrm>
        </p:spPr>
        <p:txBody>
          <a:bodyPr>
            <a:normAutofit fontScale="85000" lnSpcReduction="20000"/>
          </a:bodyPr>
          <a:lstStyle/>
          <a:p>
            <a:r>
              <a:rPr lang="en-US" sz="1400" dirty="0">
                <a:solidFill>
                  <a:schemeClr val="bg1"/>
                </a:solidFill>
              </a:rPr>
              <a:t>*Source: KA Jammers Renovation Update, 6/3/15</a:t>
            </a:r>
          </a:p>
        </p:txBody>
      </p:sp>
      <p:sp>
        <p:nvSpPr>
          <p:cNvPr id="18" name="TextBox 17"/>
          <p:cNvSpPr txBox="1"/>
          <p:nvPr/>
        </p:nvSpPr>
        <p:spPr>
          <a:xfrm>
            <a:off x="691384" y="4984736"/>
            <a:ext cx="3134334" cy="161583"/>
          </a:xfrm>
          <a:prstGeom prst="rect">
            <a:avLst/>
          </a:prstGeom>
          <a:noFill/>
        </p:spPr>
        <p:txBody>
          <a:bodyPr wrap="square" lIns="0" tIns="0" rIns="0" bIns="0" rtlCol="0">
            <a:spAutoFit/>
          </a:bodyPr>
          <a:lstStyle/>
          <a:p>
            <a:pPr>
              <a:spcBef>
                <a:spcPts val="539"/>
              </a:spcBef>
            </a:pPr>
            <a:r>
              <a:rPr lang="en-US" sz="1050" dirty="0"/>
              <a:t>*Dollar share of product within segment index vs. avg.</a:t>
            </a:r>
          </a:p>
        </p:txBody>
      </p:sp>
      <p:grpSp>
        <p:nvGrpSpPr>
          <p:cNvPr id="19" name="Group 18"/>
          <p:cNvGrpSpPr/>
          <p:nvPr/>
        </p:nvGrpSpPr>
        <p:grpSpPr>
          <a:xfrm>
            <a:off x="5442066" y="4973195"/>
            <a:ext cx="3424621" cy="184666"/>
            <a:chOff x="5463540" y="5647324"/>
            <a:chExt cx="3761733" cy="209373"/>
          </a:xfrm>
        </p:grpSpPr>
        <p:sp>
          <p:nvSpPr>
            <p:cNvPr id="20" name="Rectangle 19"/>
            <p:cNvSpPr/>
            <p:nvPr/>
          </p:nvSpPr>
          <p:spPr>
            <a:xfrm>
              <a:off x="5463540" y="5647324"/>
              <a:ext cx="180000" cy="180000"/>
            </a:xfrm>
            <a:prstGeom prst="rect">
              <a:avLst/>
            </a:prstGeom>
            <a:solidFill>
              <a:srgbClr val="1BFC1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300" dirty="0" err="1">
                <a:solidFill>
                  <a:schemeClr val="tx1"/>
                </a:solidFill>
              </a:endParaRPr>
            </a:p>
          </p:txBody>
        </p:sp>
        <p:sp>
          <p:nvSpPr>
            <p:cNvPr id="21" name="TextBox 20"/>
            <p:cNvSpPr txBox="1"/>
            <p:nvPr/>
          </p:nvSpPr>
          <p:spPr>
            <a:xfrm>
              <a:off x="5672115" y="5647324"/>
              <a:ext cx="904417" cy="209373"/>
            </a:xfrm>
            <a:prstGeom prst="rect">
              <a:avLst/>
            </a:prstGeom>
            <a:noFill/>
          </p:spPr>
          <p:txBody>
            <a:bodyPr wrap="none" lIns="0" tIns="0" rIns="0" bIns="0" rtlCol="0">
              <a:spAutoFit/>
            </a:bodyPr>
            <a:lstStyle/>
            <a:p>
              <a:pPr>
                <a:spcBef>
                  <a:spcPts val="539"/>
                </a:spcBef>
              </a:pPr>
              <a:r>
                <a:rPr lang="en-US" sz="1000" dirty="0"/>
                <a:t>Index</a:t>
              </a:r>
              <a:r>
                <a:rPr lang="en-US" sz="1100" dirty="0"/>
                <a:t> </a:t>
              </a:r>
              <a:r>
                <a:rPr lang="en-US" sz="1200" dirty="0"/>
                <a:t>over</a:t>
              </a:r>
              <a:r>
                <a:rPr lang="en-US" sz="1000" dirty="0"/>
                <a:t> 120</a:t>
              </a:r>
            </a:p>
          </p:txBody>
        </p:sp>
        <p:sp>
          <p:nvSpPr>
            <p:cNvPr id="22" name="Rectangle 21"/>
            <p:cNvSpPr/>
            <p:nvPr/>
          </p:nvSpPr>
          <p:spPr>
            <a:xfrm>
              <a:off x="6900879" y="5647324"/>
              <a:ext cx="180000" cy="180000"/>
            </a:xfrm>
            <a:prstGeom prst="rect">
              <a:avLst/>
            </a:prstGeom>
            <a:solidFill>
              <a:srgbClr val="B2F1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300" dirty="0" err="1">
                <a:solidFill>
                  <a:schemeClr val="tx1"/>
                </a:solidFill>
              </a:endParaRPr>
            </a:p>
          </p:txBody>
        </p:sp>
        <p:sp>
          <p:nvSpPr>
            <p:cNvPr id="23" name="TextBox 22"/>
            <p:cNvSpPr txBox="1"/>
            <p:nvPr/>
          </p:nvSpPr>
          <p:spPr>
            <a:xfrm>
              <a:off x="7109457" y="5647324"/>
              <a:ext cx="915616" cy="209373"/>
            </a:xfrm>
            <a:prstGeom prst="rect">
              <a:avLst/>
            </a:prstGeom>
            <a:noFill/>
          </p:spPr>
          <p:txBody>
            <a:bodyPr wrap="none" lIns="0" tIns="0" rIns="0" bIns="0" rtlCol="0">
              <a:spAutoFit/>
            </a:bodyPr>
            <a:lstStyle/>
            <a:p>
              <a:pPr>
                <a:spcBef>
                  <a:spcPts val="539"/>
                </a:spcBef>
              </a:pPr>
              <a:r>
                <a:rPr lang="en-US" sz="1000" dirty="0"/>
                <a:t>Index </a:t>
              </a:r>
              <a:r>
                <a:rPr lang="en-US" sz="1200" dirty="0"/>
                <a:t>100-120</a:t>
              </a:r>
              <a:endParaRPr lang="en-US" sz="1000" dirty="0"/>
            </a:p>
          </p:txBody>
        </p:sp>
        <p:sp>
          <p:nvSpPr>
            <p:cNvPr id="24" name="Rectangle 23"/>
            <p:cNvSpPr/>
            <p:nvPr/>
          </p:nvSpPr>
          <p:spPr>
            <a:xfrm>
              <a:off x="8378762" y="5647324"/>
              <a:ext cx="180000" cy="180000"/>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300" dirty="0" err="1">
                <a:solidFill>
                  <a:schemeClr val="tx1"/>
                </a:solidFill>
              </a:endParaRPr>
            </a:p>
          </p:txBody>
        </p:sp>
        <p:sp>
          <p:nvSpPr>
            <p:cNvPr id="25" name="TextBox 24"/>
            <p:cNvSpPr txBox="1"/>
            <p:nvPr/>
          </p:nvSpPr>
          <p:spPr>
            <a:xfrm>
              <a:off x="8604485" y="5647324"/>
              <a:ext cx="620788" cy="209373"/>
            </a:xfrm>
            <a:prstGeom prst="rect">
              <a:avLst/>
            </a:prstGeom>
            <a:noFill/>
          </p:spPr>
          <p:txBody>
            <a:bodyPr wrap="none" lIns="0" tIns="0" rIns="0" bIns="0" rtlCol="0">
              <a:spAutoFit/>
            </a:bodyPr>
            <a:lstStyle/>
            <a:p>
              <a:pPr>
                <a:spcBef>
                  <a:spcPts val="539"/>
                </a:spcBef>
              </a:pPr>
              <a:r>
                <a:rPr lang="en-US" sz="1200" dirty="0"/>
                <a:t>Index</a:t>
              </a:r>
              <a:r>
                <a:rPr lang="en-US" sz="1000" dirty="0"/>
                <a:t> &lt;80</a:t>
              </a:r>
            </a:p>
          </p:txBody>
        </p:sp>
      </p:grpSp>
      <p:graphicFrame>
        <p:nvGraphicFramePr>
          <p:cNvPr id="26" name="Object 25"/>
          <p:cNvGraphicFramePr>
            <a:graphicFrameLocks noChangeAspect="1"/>
          </p:cNvGraphicFramePr>
          <p:nvPr>
            <p:extLst>
              <p:ext uri="{D42A27DB-BD31-4B8C-83A1-F6EECF244321}">
                <p14:modId xmlns:p14="http://schemas.microsoft.com/office/powerpoint/2010/main" val="753592227"/>
              </p:ext>
            </p:extLst>
          </p:nvPr>
        </p:nvGraphicFramePr>
        <p:xfrm>
          <a:off x="128338" y="1976617"/>
          <a:ext cx="8898704" cy="2474721"/>
        </p:xfrm>
        <a:graphic>
          <a:graphicData uri="http://schemas.openxmlformats.org/presentationml/2006/ole">
            <mc:AlternateContent xmlns:mc="http://schemas.openxmlformats.org/markup-compatibility/2006">
              <mc:Choice xmlns:v="urn:schemas-microsoft-com:vml" Requires="v">
                <p:oleObj name="Worksheet" r:id="rId3" imgW="9229657" imgH="2152560" progId="Excel.Sheet.12">
                  <p:embed/>
                </p:oleObj>
              </mc:Choice>
              <mc:Fallback>
                <p:oleObj name="Worksheet" r:id="rId3" imgW="9229657" imgH="2152560" progId="Excel.Sheet.12">
                  <p:embed/>
                  <p:pic>
                    <p:nvPicPr>
                      <p:cNvPr id="0" name=""/>
                      <p:cNvPicPr/>
                      <p:nvPr/>
                    </p:nvPicPr>
                    <p:blipFill>
                      <a:blip r:embed="rId4"/>
                      <a:stretch>
                        <a:fillRect/>
                      </a:stretch>
                    </p:blipFill>
                    <p:spPr>
                      <a:xfrm>
                        <a:off x="128338" y="1976617"/>
                        <a:ext cx="8898704" cy="2474721"/>
                      </a:xfrm>
                      <a:prstGeom prst="rect">
                        <a:avLst/>
                      </a:prstGeom>
                    </p:spPr>
                  </p:pic>
                </p:oleObj>
              </mc:Fallback>
            </mc:AlternateContent>
          </a:graphicData>
        </a:graphic>
      </p:graphicFrame>
      <p:sp>
        <p:nvSpPr>
          <p:cNvPr id="3" name="Rounded Rectangle 2"/>
          <p:cNvSpPr/>
          <p:nvPr/>
        </p:nvSpPr>
        <p:spPr>
          <a:xfrm>
            <a:off x="1743740" y="1786270"/>
            <a:ext cx="3242930" cy="2860158"/>
          </a:xfrm>
          <a:prstGeom prst="roundRect">
            <a:avLst/>
          </a:prstGeom>
          <a:noFill/>
          <a:ln w="190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10</a:t>
            </a:fld>
            <a:endParaRPr lang="en-US" dirty="0"/>
          </a:p>
        </p:txBody>
      </p:sp>
    </p:spTree>
    <p:extLst>
      <p:ext uri="{BB962C8B-B14F-4D97-AF65-F5344CB8AC3E}">
        <p14:creationId xmlns:p14="http://schemas.microsoft.com/office/powerpoint/2010/main" val="181419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4885" y="3859033"/>
            <a:ext cx="7772400" cy="557671"/>
          </a:xfrm>
        </p:spPr>
        <p:txBody>
          <a:bodyPr>
            <a:normAutofit/>
          </a:bodyPr>
          <a:lstStyle/>
          <a:p>
            <a:r>
              <a:rPr lang="en-US" dirty="0"/>
              <a:t>Recommendations</a:t>
            </a:r>
          </a:p>
        </p:txBody>
      </p:sp>
      <p:sp>
        <p:nvSpPr>
          <p:cNvPr id="5" name="Slide Number Placeholder 3"/>
          <p:cNvSpPr txBox="1">
            <a:spLocks/>
          </p:cNvSpPr>
          <p:nvPr/>
        </p:nvSpPr>
        <p:spPr>
          <a:xfrm>
            <a:off x="147330" y="6507830"/>
            <a:ext cx="427555"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11</a:t>
            </a:fld>
            <a:endParaRPr lang="en-US" dirty="0"/>
          </a:p>
        </p:txBody>
      </p:sp>
    </p:spTree>
    <p:extLst>
      <p:ext uri="{BB962C8B-B14F-4D97-AF65-F5344CB8AC3E}">
        <p14:creationId xmlns:p14="http://schemas.microsoft.com/office/powerpoint/2010/main" val="385506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4"/>
          <p:cNvGrpSpPr>
            <a:grpSpLocks noChangeAspect="1"/>
          </p:cNvGrpSpPr>
          <p:nvPr/>
        </p:nvGrpSpPr>
        <p:grpSpPr bwMode="auto">
          <a:xfrm>
            <a:off x="1369869" y="3538221"/>
            <a:ext cx="8229601" cy="3203575"/>
            <a:chOff x="288" y="1360"/>
            <a:chExt cx="5184" cy="2018"/>
          </a:xfrm>
        </p:grpSpPr>
        <p:sp>
          <p:nvSpPr>
            <p:cNvPr id="97" name="AutoShape 3"/>
            <p:cNvSpPr>
              <a:spLocks noChangeAspect="1" noChangeArrowheads="1" noTextEdit="1"/>
            </p:cNvSpPr>
            <p:nvPr/>
          </p:nvSpPr>
          <p:spPr bwMode="auto">
            <a:xfrm>
              <a:off x="288" y="1360"/>
              <a:ext cx="5184" cy="2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
            <p:cNvSpPr>
              <a:spLocks noChangeArrowheads="1"/>
            </p:cNvSpPr>
            <p:nvPr/>
          </p:nvSpPr>
          <p:spPr bwMode="auto">
            <a:xfrm>
              <a:off x="416" y="2100"/>
              <a:ext cx="1205" cy="225"/>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
            <p:cNvSpPr>
              <a:spLocks noChangeArrowheads="1"/>
            </p:cNvSpPr>
            <p:nvPr/>
          </p:nvSpPr>
          <p:spPr bwMode="auto">
            <a:xfrm>
              <a:off x="1673" y="2100"/>
              <a:ext cx="950" cy="225"/>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1"/>
            <p:cNvSpPr>
              <a:spLocks noChangeArrowheads="1"/>
            </p:cNvSpPr>
            <p:nvPr/>
          </p:nvSpPr>
          <p:spPr bwMode="auto">
            <a:xfrm>
              <a:off x="2622" y="2100"/>
              <a:ext cx="949" cy="225"/>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5"/>
            <p:cNvSpPr>
              <a:spLocks noChangeArrowheads="1"/>
            </p:cNvSpPr>
            <p:nvPr/>
          </p:nvSpPr>
          <p:spPr bwMode="auto">
            <a:xfrm>
              <a:off x="416" y="2384"/>
              <a:ext cx="1205" cy="225"/>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7"/>
            <p:cNvSpPr>
              <a:spLocks noChangeArrowheads="1"/>
            </p:cNvSpPr>
            <p:nvPr/>
          </p:nvSpPr>
          <p:spPr bwMode="auto">
            <a:xfrm>
              <a:off x="1668" y="2384"/>
              <a:ext cx="1903" cy="225"/>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31"/>
            <p:cNvSpPr>
              <a:spLocks noChangeArrowheads="1"/>
            </p:cNvSpPr>
            <p:nvPr/>
          </p:nvSpPr>
          <p:spPr bwMode="auto">
            <a:xfrm>
              <a:off x="306" y="2175"/>
              <a:ext cx="80"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808080"/>
                  </a:solidFill>
                  <a:effectLst/>
                  <a:latin typeface="Arial"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5" name="Rectangle 32"/>
            <p:cNvSpPr>
              <a:spLocks noChangeArrowheads="1"/>
            </p:cNvSpPr>
            <p:nvPr/>
          </p:nvSpPr>
          <p:spPr bwMode="auto">
            <a:xfrm>
              <a:off x="501" y="2167"/>
              <a:ext cx="1145"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34" charset="0"/>
                  <a:cs typeface="Arial" pitchFamily="34" charset="0"/>
                </a:rPr>
                <a:t>TC 2  (Childhood Memories)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2" name="Rectangle 39"/>
            <p:cNvSpPr>
              <a:spLocks noChangeArrowheads="1"/>
            </p:cNvSpPr>
            <p:nvPr/>
          </p:nvSpPr>
          <p:spPr bwMode="auto">
            <a:xfrm>
              <a:off x="306" y="2460"/>
              <a:ext cx="7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808080"/>
                  </a:solidFill>
                  <a:effectLst/>
                  <a:latin typeface="Arial" pitchFamily="34" charset="0"/>
                  <a:cs typeface="Arial" pitchFamily="34" charset="0"/>
                </a:rPr>
                <a:t>F</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3" name="Rectangle 40"/>
            <p:cNvSpPr>
              <a:spLocks noChangeArrowheads="1"/>
            </p:cNvSpPr>
            <p:nvPr/>
          </p:nvSpPr>
          <p:spPr bwMode="auto">
            <a:xfrm>
              <a:off x="501" y="2452"/>
              <a:ext cx="690"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34" charset="0"/>
                  <a:cs typeface="Arial" pitchFamily="34" charset="0"/>
                </a:rPr>
                <a:t>Current Kool-Aid</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6" name="Freeform 43"/>
            <p:cNvSpPr>
              <a:spLocks noEditPoints="1"/>
            </p:cNvSpPr>
            <p:nvPr/>
          </p:nvSpPr>
          <p:spPr bwMode="auto">
            <a:xfrm>
              <a:off x="1660" y="1863"/>
              <a:ext cx="1179" cy="177"/>
            </a:xfrm>
            <a:custGeom>
              <a:avLst/>
              <a:gdLst>
                <a:gd name="T0" fmla="*/ 0 w 9472"/>
                <a:gd name="T1" fmla="*/ 64 h 1424"/>
                <a:gd name="T2" fmla="*/ 64 w 9472"/>
                <a:gd name="T3" fmla="*/ 0 h 1424"/>
                <a:gd name="T4" fmla="*/ 9408 w 9472"/>
                <a:gd name="T5" fmla="*/ 0 h 1424"/>
                <a:gd name="T6" fmla="*/ 9472 w 9472"/>
                <a:gd name="T7" fmla="*/ 64 h 1424"/>
                <a:gd name="T8" fmla="*/ 9472 w 9472"/>
                <a:gd name="T9" fmla="*/ 1360 h 1424"/>
                <a:gd name="T10" fmla="*/ 9408 w 9472"/>
                <a:gd name="T11" fmla="*/ 1424 h 1424"/>
                <a:gd name="T12" fmla="*/ 64 w 9472"/>
                <a:gd name="T13" fmla="*/ 1424 h 1424"/>
                <a:gd name="T14" fmla="*/ 0 w 9472"/>
                <a:gd name="T15" fmla="*/ 1360 h 1424"/>
                <a:gd name="T16" fmla="*/ 0 w 9472"/>
                <a:gd name="T17" fmla="*/ 64 h 1424"/>
                <a:gd name="T18" fmla="*/ 128 w 9472"/>
                <a:gd name="T19" fmla="*/ 1360 h 1424"/>
                <a:gd name="T20" fmla="*/ 64 w 9472"/>
                <a:gd name="T21" fmla="*/ 1296 h 1424"/>
                <a:gd name="T22" fmla="*/ 9408 w 9472"/>
                <a:gd name="T23" fmla="*/ 1296 h 1424"/>
                <a:gd name="T24" fmla="*/ 9344 w 9472"/>
                <a:gd name="T25" fmla="*/ 1360 h 1424"/>
                <a:gd name="T26" fmla="*/ 9344 w 9472"/>
                <a:gd name="T27" fmla="*/ 64 h 1424"/>
                <a:gd name="T28" fmla="*/ 9408 w 9472"/>
                <a:gd name="T29" fmla="*/ 128 h 1424"/>
                <a:gd name="T30" fmla="*/ 64 w 9472"/>
                <a:gd name="T31" fmla="*/ 128 h 1424"/>
                <a:gd name="T32" fmla="*/ 128 w 9472"/>
                <a:gd name="T33" fmla="*/ 64 h 1424"/>
                <a:gd name="T34" fmla="*/ 128 w 9472"/>
                <a:gd name="T35" fmla="*/ 136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72" h="1424">
                  <a:moveTo>
                    <a:pt x="0" y="64"/>
                  </a:moveTo>
                  <a:cubicBezTo>
                    <a:pt x="0" y="29"/>
                    <a:pt x="29" y="0"/>
                    <a:pt x="64" y="0"/>
                  </a:cubicBezTo>
                  <a:lnTo>
                    <a:pt x="9408" y="0"/>
                  </a:lnTo>
                  <a:cubicBezTo>
                    <a:pt x="9444" y="0"/>
                    <a:pt x="9472" y="29"/>
                    <a:pt x="9472" y="64"/>
                  </a:cubicBezTo>
                  <a:lnTo>
                    <a:pt x="9472" y="1360"/>
                  </a:lnTo>
                  <a:cubicBezTo>
                    <a:pt x="9472" y="1396"/>
                    <a:pt x="9444" y="1424"/>
                    <a:pt x="9408" y="1424"/>
                  </a:cubicBezTo>
                  <a:lnTo>
                    <a:pt x="64" y="1424"/>
                  </a:lnTo>
                  <a:cubicBezTo>
                    <a:pt x="29" y="1424"/>
                    <a:pt x="0" y="1396"/>
                    <a:pt x="0" y="1360"/>
                  </a:cubicBezTo>
                  <a:lnTo>
                    <a:pt x="0" y="64"/>
                  </a:lnTo>
                  <a:close/>
                  <a:moveTo>
                    <a:pt x="128" y="1360"/>
                  </a:moveTo>
                  <a:lnTo>
                    <a:pt x="64" y="1296"/>
                  </a:lnTo>
                  <a:lnTo>
                    <a:pt x="9408" y="1296"/>
                  </a:lnTo>
                  <a:lnTo>
                    <a:pt x="9344" y="1360"/>
                  </a:lnTo>
                  <a:lnTo>
                    <a:pt x="9344" y="64"/>
                  </a:lnTo>
                  <a:lnTo>
                    <a:pt x="9408" y="128"/>
                  </a:lnTo>
                  <a:lnTo>
                    <a:pt x="64" y="128"/>
                  </a:lnTo>
                  <a:lnTo>
                    <a:pt x="128" y="64"/>
                  </a:lnTo>
                  <a:lnTo>
                    <a:pt x="128" y="1360"/>
                  </a:lnTo>
                  <a:close/>
                </a:path>
              </a:pathLst>
            </a:custGeom>
            <a:solidFill>
              <a:srgbClr val="FFFFFF"/>
            </a:solidFill>
            <a:ln w="1"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46"/>
            <p:cNvSpPr>
              <a:spLocks/>
            </p:cNvSpPr>
            <p:nvPr/>
          </p:nvSpPr>
          <p:spPr bwMode="auto">
            <a:xfrm>
              <a:off x="1703" y="1950"/>
              <a:ext cx="136" cy="3"/>
            </a:xfrm>
            <a:custGeom>
              <a:avLst/>
              <a:gdLst>
                <a:gd name="T0" fmla="*/ 2 w 136"/>
                <a:gd name="T1" fmla="*/ 3 h 3"/>
                <a:gd name="T2" fmla="*/ 8 w 136"/>
                <a:gd name="T3" fmla="*/ 1 h 3"/>
                <a:gd name="T4" fmla="*/ 14 w 136"/>
                <a:gd name="T5" fmla="*/ 3 h 3"/>
                <a:gd name="T6" fmla="*/ 20 w 136"/>
                <a:gd name="T7" fmla="*/ 1 h 3"/>
                <a:gd name="T8" fmla="*/ 26 w 136"/>
                <a:gd name="T9" fmla="*/ 3 h 3"/>
                <a:gd name="T10" fmla="*/ 32 w 136"/>
                <a:gd name="T11" fmla="*/ 1 h 3"/>
                <a:gd name="T12" fmla="*/ 38 w 136"/>
                <a:gd name="T13" fmla="*/ 3 h 3"/>
                <a:gd name="T14" fmla="*/ 44 w 136"/>
                <a:gd name="T15" fmla="*/ 1 h 3"/>
                <a:gd name="T16" fmla="*/ 50 w 136"/>
                <a:gd name="T17" fmla="*/ 3 h 3"/>
                <a:gd name="T18" fmla="*/ 56 w 136"/>
                <a:gd name="T19" fmla="*/ 1 h 3"/>
                <a:gd name="T20" fmla="*/ 62 w 136"/>
                <a:gd name="T21" fmla="*/ 3 h 3"/>
                <a:gd name="T22" fmla="*/ 68 w 136"/>
                <a:gd name="T23" fmla="*/ 1 h 3"/>
                <a:gd name="T24" fmla="*/ 74 w 136"/>
                <a:gd name="T25" fmla="*/ 3 h 3"/>
                <a:gd name="T26" fmla="*/ 80 w 136"/>
                <a:gd name="T27" fmla="*/ 1 h 3"/>
                <a:gd name="T28" fmla="*/ 86 w 136"/>
                <a:gd name="T29" fmla="*/ 3 h 3"/>
                <a:gd name="T30" fmla="*/ 92 w 136"/>
                <a:gd name="T31" fmla="*/ 1 h 3"/>
                <a:gd name="T32" fmla="*/ 98 w 136"/>
                <a:gd name="T33" fmla="*/ 3 h 3"/>
                <a:gd name="T34" fmla="*/ 104 w 136"/>
                <a:gd name="T35" fmla="*/ 1 h 3"/>
                <a:gd name="T36" fmla="*/ 110 w 136"/>
                <a:gd name="T37" fmla="*/ 3 h 3"/>
                <a:gd name="T38" fmla="*/ 116 w 136"/>
                <a:gd name="T39" fmla="*/ 1 h 3"/>
                <a:gd name="T40" fmla="*/ 122 w 136"/>
                <a:gd name="T41" fmla="*/ 3 h 3"/>
                <a:gd name="T42" fmla="*/ 128 w 136"/>
                <a:gd name="T43" fmla="*/ 1 h 3"/>
                <a:gd name="T44" fmla="*/ 134 w 136"/>
                <a:gd name="T45" fmla="*/ 3 h 3"/>
                <a:gd name="T46" fmla="*/ 134 w 136"/>
                <a:gd name="T47" fmla="*/ 2 h 3"/>
                <a:gd name="T48" fmla="*/ 128 w 136"/>
                <a:gd name="T49" fmla="*/ 0 h 3"/>
                <a:gd name="T50" fmla="*/ 122 w 136"/>
                <a:gd name="T51" fmla="*/ 2 h 3"/>
                <a:gd name="T52" fmla="*/ 116 w 136"/>
                <a:gd name="T53" fmla="*/ 0 h 3"/>
                <a:gd name="T54" fmla="*/ 110 w 136"/>
                <a:gd name="T55" fmla="*/ 2 h 3"/>
                <a:gd name="T56" fmla="*/ 104 w 136"/>
                <a:gd name="T57" fmla="*/ 0 h 3"/>
                <a:gd name="T58" fmla="*/ 98 w 136"/>
                <a:gd name="T59" fmla="*/ 2 h 3"/>
                <a:gd name="T60" fmla="*/ 92 w 136"/>
                <a:gd name="T61" fmla="*/ 0 h 3"/>
                <a:gd name="T62" fmla="*/ 86 w 136"/>
                <a:gd name="T63" fmla="*/ 2 h 3"/>
                <a:gd name="T64" fmla="*/ 80 w 136"/>
                <a:gd name="T65" fmla="*/ 0 h 3"/>
                <a:gd name="T66" fmla="*/ 74 w 136"/>
                <a:gd name="T67" fmla="*/ 2 h 3"/>
                <a:gd name="T68" fmla="*/ 68 w 136"/>
                <a:gd name="T69" fmla="*/ 0 h 3"/>
                <a:gd name="T70" fmla="*/ 62 w 136"/>
                <a:gd name="T71" fmla="*/ 2 h 3"/>
                <a:gd name="T72" fmla="*/ 56 w 136"/>
                <a:gd name="T73" fmla="*/ 0 h 3"/>
                <a:gd name="T74" fmla="*/ 50 w 136"/>
                <a:gd name="T75" fmla="*/ 2 h 3"/>
                <a:gd name="T76" fmla="*/ 44 w 136"/>
                <a:gd name="T77" fmla="*/ 0 h 3"/>
                <a:gd name="T78" fmla="*/ 38 w 136"/>
                <a:gd name="T79" fmla="*/ 2 h 3"/>
                <a:gd name="T80" fmla="*/ 32 w 136"/>
                <a:gd name="T81" fmla="*/ 0 h 3"/>
                <a:gd name="T82" fmla="*/ 26 w 136"/>
                <a:gd name="T83" fmla="*/ 2 h 3"/>
                <a:gd name="T84" fmla="*/ 20 w 136"/>
                <a:gd name="T85" fmla="*/ 0 h 3"/>
                <a:gd name="T86" fmla="*/ 14 w 136"/>
                <a:gd name="T87" fmla="*/ 2 h 3"/>
                <a:gd name="T88" fmla="*/ 8 w 136"/>
                <a:gd name="T89" fmla="*/ 0 h 3"/>
                <a:gd name="T90" fmla="*/ 2 w 136"/>
                <a:gd name="T9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3">
                  <a:moveTo>
                    <a:pt x="0" y="0"/>
                  </a:moveTo>
                  <a:lnTo>
                    <a:pt x="0" y="1"/>
                  </a:lnTo>
                  <a:lnTo>
                    <a:pt x="2" y="3"/>
                  </a:lnTo>
                  <a:lnTo>
                    <a:pt x="4" y="1"/>
                  </a:lnTo>
                  <a:lnTo>
                    <a:pt x="6" y="3"/>
                  </a:lnTo>
                  <a:lnTo>
                    <a:pt x="8" y="1"/>
                  </a:lnTo>
                  <a:lnTo>
                    <a:pt x="10" y="3"/>
                  </a:lnTo>
                  <a:lnTo>
                    <a:pt x="12" y="1"/>
                  </a:lnTo>
                  <a:lnTo>
                    <a:pt x="14" y="3"/>
                  </a:lnTo>
                  <a:lnTo>
                    <a:pt x="16" y="1"/>
                  </a:lnTo>
                  <a:lnTo>
                    <a:pt x="18" y="3"/>
                  </a:lnTo>
                  <a:lnTo>
                    <a:pt x="20" y="1"/>
                  </a:lnTo>
                  <a:lnTo>
                    <a:pt x="22" y="3"/>
                  </a:lnTo>
                  <a:lnTo>
                    <a:pt x="24" y="1"/>
                  </a:lnTo>
                  <a:lnTo>
                    <a:pt x="26" y="3"/>
                  </a:lnTo>
                  <a:lnTo>
                    <a:pt x="28" y="1"/>
                  </a:lnTo>
                  <a:lnTo>
                    <a:pt x="30" y="3"/>
                  </a:lnTo>
                  <a:lnTo>
                    <a:pt x="32" y="1"/>
                  </a:lnTo>
                  <a:lnTo>
                    <a:pt x="34" y="3"/>
                  </a:lnTo>
                  <a:lnTo>
                    <a:pt x="36" y="1"/>
                  </a:lnTo>
                  <a:lnTo>
                    <a:pt x="38" y="3"/>
                  </a:lnTo>
                  <a:lnTo>
                    <a:pt x="40" y="1"/>
                  </a:lnTo>
                  <a:lnTo>
                    <a:pt x="42" y="3"/>
                  </a:lnTo>
                  <a:lnTo>
                    <a:pt x="44" y="1"/>
                  </a:lnTo>
                  <a:lnTo>
                    <a:pt x="46" y="3"/>
                  </a:lnTo>
                  <a:lnTo>
                    <a:pt x="48" y="1"/>
                  </a:lnTo>
                  <a:lnTo>
                    <a:pt x="50" y="3"/>
                  </a:lnTo>
                  <a:lnTo>
                    <a:pt x="52" y="1"/>
                  </a:lnTo>
                  <a:lnTo>
                    <a:pt x="54" y="3"/>
                  </a:lnTo>
                  <a:lnTo>
                    <a:pt x="56" y="1"/>
                  </a:lnTo>
                  <a:lnTo>
                    <a:pt x="58" y="3"/>
                  </a:lnTo>
                  <a:lnTo>
                    <a:pt x="60" y="1"/>
                  </a:lnTo>
                  <a:lnTo>
                    <a:pt x="62" y="3"/>
                  </a:lnTo>
                  <a:lnTo>
                    <a:pt x="64" y="1"/>
                  </a:lnTo>
                  <a:lnTo>
                    <a:pt x="66" y="3"/>
                  </a:lnTo>
                  <a:lnTo>
                    <a:pt x="68" y="1"/>
                  </a:lnTo>
                  <a:lnTo>
                    <a:pt x="70" y="3"/>
                  </a:lnTo>
                  <a:lnTo>
                    <a:pt x="72" y="1"/>
                  </a:lnTo>
                  <a:lnTo>
                    <a:pt x="74" y="3"/>
                  </a:lnTo>
                  <a:lnTo>
                    <a:pt x="76" y="1"/>
                  </a:lnTo>
                  <a:lnTo>
                    <a:pt x="78" y="3"/>
                  </a:lnTo>
                  <a:lnTo>
                    <a:pt x="80" y="1"/>
                  </a:lnTo>
                  <a:lnTo>
                    <a:pt x="82" y="3"/>
                  </a:lnTo>
                  <a:lnTo>
                    <a:pt x="84" y="1"/>
                  </a:lnTo>
                  <a:lnTo>
                    <a:pt x="86" y="3"/>
                  </a:lnTo>
                  <a:lnTo>
                    <a:pt x="88" y="1"/>
                  </a:lnTo>
                  <a:lnTo>
                    <a:pt x="90" y="3"/>
                  </a:lnTo>
                  <a:lnTo>
                    <a:pt x="92" y="1"/>
                  </a:lnTo>
                  <a:lnTo>
                    <a:pt x="94" y="3"/>
                  </a:lnTo>
                  <a:lnTo>
                    <a:pt x="96" y="1"/>
                  </a:lnTo>
                  <a:lnTo>
                    <a:pt x="98" y="3"/>
                  </a:lnTo>
                  <a:lnTo>
                    <a:pt x="100" y="1"/>
                  </a:lnTo>
                  <a:lnTo>
                    <a:pt x="102" y="3"/>
                  </a:lnTo>
                  <a:lnTo>
                    <a:pt x="104" y="1"/>
                  </a:lnTo>
                  <a:lnTo>
                    <a:pt x="106" y="3"/>
                  </a:lnTo>
                  <a:lnTo>
                    <a:pt x="108" y="1"/>
                  </a:lnTo>
                  <a:lnTo>
                    <a:pt x="110" y="3"/>
                  </a:lnTo>
                  <a:lnTo>
                    <a:pt x="112" y="1"/>
                  </a:lnTo>
                  <a:lnTo>
                    <a:pt x="114" y="3"/>
                  </a:lnTo>
                  <a:lnTo>
                    <a:pt x="116" y="1"/>
                  </a:lnTo>
                  <a:lnTo>
                    <a:pt x="118" y="3"/>
                  </a:lnTo>
                  <a:lnTo>
                    <a:pt x="120" y="1"/>
                  </a:lnTo>
                  <a:lnTo>
                    <a:pt x="122" y="3"/>
                  </a:lnTo>
                  <a:lnTo>
                    <a:pt x="124" y="1"/>
                  </a:lnTo>
                  <a:lnTo>
                    <a:pt x="126" y="3"/>
                  </a:lnTo>
                  <a:lnTo>
                    <a:pt x="128" y="1"/>
                  </a:lnTo>
                  <a:lnTo>
                    <a:pt x="130" y="3"/>
                  </a:lnTo>
                  <a:lnTo>
                    <a:pt x="132" y="1"/>
                  </a:lnTo>
                  <a:lnTo>
                    <a:pt x="134" y="3"/>
                  </a:lnTo>
                  <a:lnTo>
                    <a:pt x="136" y="1"/>
                  </a:lnTo>
                  <a:lnTo>
                    <a:pt x="136" y="0"/>
                  </a:lnTo>
                  <a:lnTo>
                    <a:pt x="134" y="2"/>
                  </a:lnTo>
                  <a:lnTo>
                    <a:pt x="132" y="0"/>
                  </a:lnTo>
                  <a:lnTo>
                    <a:pt x="130" y="2"/>
                  </a:lnTo>
                  <a:lnTo>
                    <a:pt x="128" y="0"/>
                  </a:lnTo>
                  <a:lnTo>
                    <a:pt x="126" y="2"/>
                  </a:lnTo>
                  <a:lnTo>
                    <a:pt x="124" y="0"/>
                  </a:lnTo>
                  <a:lnTo>
                    <a:pt x="122" y="2"/>
                  </a:lnTo>
                  <a:lnTo>
                    <a:pt x="120" y="0"/>
                  </a:lnTo>
                  <a:lnTo>
                    <a:pt x="118" y="2"/>
                  </a:lnTo>
                  <a:lnTo>
                    <a:pt x="116" y="0"/>
                  </a:lnTo>
                  <a:lnTo>
                    <a:pt x="114" y="2"/>
                  </a:lnTo>
                  <a:lnTo>
                    <a:pt x="112" y="0"/>
                  </a:lnTo>
                  <a:lnTo>
                    <a:pt x="110" y="2"/>
                  </a:lnTo>
                  <a:lnTo>
                    <a:pt x="108" y="0"/>
                  </a:lnTo>
                  <a:lnTo>
                    <a:pt x="106" y="2"/>
                  </a:lnTo>
                  <a:lnTo>
                    <a:pt x="104" y="0"/>
                  </a:lnTo>
                  <a:lnTo>
                    <a:pt x="102" y="2"/>
                  </a:lnTo>
                  <a:lnTo>
                    <a:pt x="100" y="0"/>
                  </a:lnTo>
                  <a:lnTo>
                    <a:pt x="98" y="2"/>
                  </a:lnTo>
                  <a:lnTo>
                    <a:pt x="96" y="0"/>
                  </a:lnTo>
                  <a:lnTo>
                    <a:pt x="94" y="2"/>
                  </a:lnTo>
                  <a:lnTo>
                    <a:pt x="92" y="0"/>
                  </a:lnTo>
                  <a:lnTo>
                    <a:pt x="90" y="2"/>
                  </a:lnTo>
                  <a:lnTo>
                    <a:pt x="88" y="0"/>
                  </a:lnTo>
                  <a:lnTo>
                    <a:pt x="86" y="2"/>
                  </a:lnTo>
                  <a:lnTo>
                    <a:pt x="84" y="0"/>
                  </a:lnTo>
                  <a:lnTo>
                    <a:pt x="82" y="2"/>
                  </a:lnTo>
                  <a:lnTo>
                    <a:pt x="80" y="0"/>
                  </a:lnTo>
                  <a:lnTo>
                    <a:pt x="78" y="2"/>
                  </a:lnTo>
                  <a:lnTo>
                    <a:pt x="76" y="0"/>
                  </a:lnTo>
                  <a:lnTo>
                    <a:pt x="74" y="2"/>
                  </a:lnTo>
                  <a:lnTo>
                    <a:pt x="72" y="0"/>
                  </a:lnTo>
                  <a:lnTo>
                    <a:pt x="70" y="2"/>
                  </a:lnTo>
                  <a:lnTo>
                    <a:pt x="68" y="0"/>
                  </a:lnTo>
                  <a:lnTo>
                    <a:pt x="66" y="2"/>
                  </a:lnTo>
                  <a:lnTo>
                    <a:pt x="64" y="0"/>
                  </a:lnTo>
                  <a:lnTo>
                    <a:pt x="62" y="2"/>
                  </a:lnTo>
                  <a:lnTo>
                    <a:pt x="60" y="0"/>
                  </a:lnTo>
                  <a:lnTo>
                    <a:pt x="58" y="2"/>
                  </a:lnTo>
                  <a:lnTo>
                    <a:pt x="56" y="0"/>
                  </a:lnTo>
                  <a:lnTo>
                    <a:pt x="54" y="2"/>
                  </a:lnTo>
                  <a:lnTo>
                    <a:pt x="52" y="0"/>
                  </a:lnTo>
                  <a:lnTo>
                    <a:pt x="50" y="2"/>
                  </a:lnTo>
                  <a:lnTo>
                    <a:pt x="48" y="0"/>
                  </a:lnTo>
                  <a:lnTo>
                    <a:pt x="46" y="2"/>
                  </a:lnTo>
                  <a:lnTo>
                    <a:pt x="44" y="0"/>
                  </a:lnTo>
                  <a:lnTo>
                    <a:pt x="42" y="2"/>
                  </a:lnTo>
                  <a:lnTo>
                    <a:pt x="40" y="0"/>
                  </a:lnTo>
                  <a:lnTo>
                    <a:pt x="38" y="2"/>
                  </a:lnTo>
                  <a:lnTo>
                    <a:pt x="36" y="0"/>
                  </a:lnTo>
                  <a:lnTo>
                    <a:pt x="34" y="2"/>
                  </a:lnTo>
                  <a:lnTo>
                    <a:pt x="32" y="0"/>
                  </a:lnTo>
                  <a:lnTo>
                    <a:pt x="30" y="2"/>
                  </a:lnTo>
                  <a:lnTo>
                    <a:pt x="28" y="0"/>
                  </a:lnTo>
                  <a:lnTo>
                    <a:pt x="26" y="2"/>
                  </a:lnTo>
                  <a:lnTo>
                    <a:pt x="24" y="0"/>
                  </a:lnTo>
                  <a:lnTo>
                    <a:pt x="22" y="2"/>
                  </a:lnTo>
                  <a:lnTo>
                    <a:pt x="20" y="0"/>
                  </a:lnTo>
                  <a:lnTo>
                    <a:pt x="18" y="2"/>
                  </a:lnTo>
                  <a:lnTo>
                    <a:pt x="16" y="0"/>
                  </a:lnTo>
                  <a:lnTo>
                    <a:pt x="14" y="2"/>
                  </a:lnTo>
                  <a:lnTo>
                    <a:pt x="12" y="0"/>
                  </a:lnTo>
                  <a:lnTo>
                    <a:pt x="10" y="2"/>
                  </a:lnTo>
                  <a:lnTo>
                    <a:pt x="8" y="0"/>
                  </a:lnTo>
                  <a:lnTo>
                    <a:pt x="6" y="2"/>
                  </a:lnTo>
                  <a:lnTo>
                    <a:pt x="4" y="0"/>
                  </a:lnTo>
                  <a:lnTo>
                    <a:pt x="2" y="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47"/>
            <p:cNvSpPr>
              <a:spLocks/>
            </p:cNvSpPr>
            <p:nvPr/>
          </p:nvSpPr>
          <p:spPr bwMode="auto">
            <a:xfrm>
              <a:off x="1703" y="1951"/>
              <a:ext cx="136" cy="3"/>
            </a:xfrm>
            <a:custGeom>
              <a:avLst/>
              <a:gdLst>
                <a:gd name="T0" fmla="*/ 2 w 136"/>
                <a:gd name="T1" fmla="*/ 3 h 3"/>
                <a:gd name="T2" fmla="*/ 8 w 136"/>
                <a:gd name="T3" fmla="*/ 1 h 3"/>
                <a:gd name="T4" fmla="*/ 14 w 136"/>
                <a:gd name="T5" fmla="*/ 3 h 3"/>
                <a:gd name="T6" fmla="*/ 20 w 136"/>
                <a:gd name="T7" fmla="*/ 1 h 3"/>
                <a:gd name="T8" fmla="*/ 26 w 136"/>
                <a:gd name="T9" fmla="*/ 3 h 3"/>
                <a:gd name="T10" fmla="*/ 32 w 136"/>
                <a:gd name="T11" fmla="*/ 1 h 3"/>
                <a:gd name="T12" fmla="*/ 38 w 136"/>
                <a:gd name="T13" fmla="*/ 3 h 3"/>
                <a:gd name="T14" fmla="*/ 44 w 136"/>
                <a:gd name="T15" fmla="*/ 1 h 3"/>
                <a:gd name="T16" fmla="*/ 50 w 136"/>
                <a:gd name="T17" fmla="*/ 3 h 3"/>
                <a:gd name="T18" fmla="*/ 56 w 136"/>
                <a:gd name="T19" fmla="*/ 1 h 3"/>
                <a:gd name="T20" fmla="*/ 62 w 136"/>
                <a:gd name="T21" fmla="*/ 3 h 3"/>
                <a:gd name="T22" fmla="*/ 68 w 136"/>
                <a:gd name="T23" fmla="*/ 1 h 3"/>
                <a:gd name="T24" fmla="*/ 74 w 136"/>
                <a:gd name="T25" fmla="*/ 3 h 3"/>
                <a:gd name="T26" fmla="*/ 80 w 136"/>
                <a:gd name="T27" fmla="*/ 1 h 3"/>
                <a:gd name="T28" fmla="*/ 86 w 136"/>
                <a:gd name="T29" fmla="*/ 3 h 3"/>
                <a:gd name="T30" fmla="*/ 92 w 136"/>
                <a:gd name="T31" fmla="*/ 1 h 3"/>
                <a:gd name="T32" fmla="*/ 98 w 136"/>
                <a:gd name="T33" fmla="*/ 3 h 3"/>
                <a:gd name="T34" fmla="*/ 104 w 136"/>
                <a:gd name="T35" fmla="*/ 1 h 3"/>
                <a:gd name="T36" fmla="*/ 110 w 136"/>
                <a:gd name="T37" fmla="*/ 3 h 3"/>
                <a:gd name="T38" fmla="*/ 116 w 136"/>
                <a:gd name="T39" fmla="*/ 1 h 3"/>
                <a:gd name="T40" fmla="*/ 122 w 136"/>
                <a:gd name="T41" fmla="*/ 3 h 3"/>
                <a:gd name="T42" fmla="*/ 128 w 136"/>
                <a:gd name="T43" fmla="*/ 1 h 3"/>
                <a:gd name="T44" fmla="*/ 134 w 136"/>
                <a:gd name="T45" fmla="*/ 3 h 3"/>
                <a:gd name="T46" fmla="*/ 134 w 136"/>
                <a:gd name="T47" fmla="*/ 2 h 3"/>
                <a:gd name="T48" fmla="*/ 128 w 136"/>
                <a:gd name="T49" fmla="*/ 0 h 3"/>
                <a:gd name="T50" fmla="*/ 122 w 136"/>
                <a:gd name="T51" fmla="*/ 2 h 3"/>
                <a:gd name="T52" fmla="*/ 116 w 136"/>
                <a:gd name="T53" fmla="*/ 0 h 3"/>
                <a:gd name="T54" fmla="*/ 110 w 136"/>
                <a:gd name="T55" fmla="*/ 2 h 3"/>
                <a:gd name="T56" fmla="*/ 104 w 136"/>
                <a:gd name="T57" fmla="*/ 0 h 3"/>
                <a:gd name="T58" fmla="*/ 98 w 136"/>
                <a:gd name="T59" fmla="*/ 2 h 3"/>
                <a:gd name="T60" fmla="*/ 92 w 136"/>
                <a:gd name="T61" fmla="*/ 0 h 3"/>
                <a:gd name="T62" fmla="*/ 86 w 136"/>
                <a:gd name="T63" fmla="*/ 2 h 3"/>
                <a:gd name="T64" fmla="*/ 80 w 136"/>
                <a:gd name="T65" fmla="*/ 0 h 3"/>
                <a:gd name="T66" fmla="*/ 74 w 136"/>
                <a:gd name="T67" fmla="*/ 2 h 3"/>
                <a:gd name="T68" fmla="*/ 68 w 136"/>
                <a:gd name="T69" fmla="*/ 0 h 3"/>
                <a:gd name="T70" fmla="*/ 62 w 136"/>
                <a:gd name="T71" fmla="*/ 2 h 3"/>
                <a:gd name="T72" fmla="*/ 56 w 136"/>
                <a:gd name="T73" fmla="*/ 0 h 3"/>
                <a:gd name="T74" fmla="*/ 50 w 136"/>
                <a:gd name="T75" fmla="*/ 2 h 3"/>
                <a:gd name="T76" fmla="*/ 44 w 136"/>
                <a:gd name="T77" fmla="*/ 0 h 3"/>
                <a:gd name="T78" fmla="*/ 38 w 136"/>
                <a:gd name="T79" fmla="*/ 2 h 3"/>
                <a:gd name="T80" fmla="*/ 32 w 136"/>
                <a:gd name="T81" fmla="*/ 0 h 3"/>
                <a:gd name="T82" fmla="*/ 26 w 136"/>
                <a:gd name="T83" fmla="*/ 2 h 3"/>
                <a:gd name="T84" fmla="*/ 20 w 136"/>
                <a:gd name="T85" fmla="*/ 0 h 3"/>
                <a:gd name="T86" fmla="*/ 14 w 136"/>
                <a:gd name="T87" fmla="*/ 2 h 3"/>
                <a:gd name="T88" fmla="*/ 8 w 136"/>
                <a:gd name="T89" fmla="*/ 0 h 3"/>
                <a:gd name="T90" fmla="*/ 2 w 136"/>
                <a:gd name="T9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3">
                  <a:moveTo>
                    <a:pt x="0" y="0"/>
                  </a:moveTo>
                  <a:lnTo>
                    <a:pt x="0" y="1"/>
                  </a:lnTo>
                  <a:lnTo>
                    <a:pt x="2" y="3"/>
                  </a:lnTo>
                  <a:lnTo>
                    <a:pt x="4" y="1"/>
                  </a:lnTo>
                  <a:lnTo>
                    <a:pt x="6" y="3"/>
                  </a:lnTo>
                  <a:lnTo>
                    <a:pt x="8" y="1"/>
                  </a:lnTo>
                  <a:lnTo>
                    <a:pt x="10" y="3"/>
                  </a:lnTo>
                  <a:lnTo>
                    <a:pt x="12" y="1"/>
                  </a:lnTo>
                  <a:lnTo>
                    <a:pt x="14" y="3"/>
                  </a:lnTo>
                  <a:lnTo>
                    <a:pt x="16" y="1"/>
                  </a:lnTo>
                  <a:lnTo>
                    <a:pt x="18" y="3"/>
                  </a:lnTo>
                  <a:lnTo>
                    <a:pt x="20" y="1"/>
                  </a:lnTo>
                  <a:lnTo>
                    <a:pt x="22" y="3"/>
                  </a:lnTo>
                  <a:lnTo>
                    <a:pt x="24" y="1"/>
                  </a:lnTo>
                  <a:lnTo>
                    <a:pt x="26" y="3"/>
                  </a:lnTo>
                  <a:lnTo>
                    <a:pt x="28" y="1"/>
                  </a:lnTo>
                  <a:lnTo>
                    <a:pt x="30" y="3"/>
                  </a:lnTo>
                  <a:lnTo>
                    <a:pt x="32" y="1"/>
                  </a:lnTo>
                  <a:lnTo>
                    <a:pt x="34" y="3"/>
                  </a:lnTo>
                  <a:lnTo>
                    <a:pt x="36" y="1"/>
                  </a:lnTo>
                  <a:lnTo>
                    <a:pt x="38" y="3"/>
                  </a:lnTo>
                  <a:lnTo>
                    <a:pt x="40" y="1"/>
                  </a:lnTo>
                  <a:lnTo>
                    <a:pt x="42" y="3"/>
                  </a:lnTo>
                  <a:lnTo>
                    <a:pt x="44" y="1"/>
                  </a:lnTo>
                  <a:lnTo>
                    <a:pt x="46" y="3"/>
                  </a:lnTo>
                  <a:lnTo>
                    <a:pt x="48" y="1"/>
                  </a:lnTo>
                  <a:lnTo>
                    <a:pt x="50" y="3"/>
                  </a:lnTo>
                  <a:lnTo>
                    <a:pt x="52" y="1"/>
                  </a:lnTo>
                  <a:lnTo>
                    <a:pt x="54" y="3"/>
                  </a:lnTo>
                  <a:lnTo>
                    <a:pt x="56" y="1"/>
                  </a:lnTo>
                  <a:lnTo>
                    <a:pt x="58" y="3"/>
                  </a:lnTo>
                  <a:lnTo>
                    <a:pt x="60" y="1"/>
                  </a:lnTo>
                  <a:lnTo>
                    <a:pt x="62" y="3"/>
                  </a:lnTo>
                  <a:lnTo>
                    <a:pt x="64" y="1"/>
                  </a:lnTo>
                  <a:lnTo>
                    <a:pt x="66" y="3"/>
                  </a:lnTo>
                  <a:lnTo>
                    <a:pt x="68" y="1"/>
                  </a:lnTo>
                  <a:lnTo>
                    <a:pt x="70" y="3"/>
                  </a:lnTo>
                  <a:lnTo>
                    <a:pt x="72" y="1"/>
                  </a:lnTo>
                  <a:lnTo>
                    <a:pt x="74" y="3"/>
                  </a:lnTo>
                  <a:lnTo>
                    <a:pt x="76" y="1"/>
                  </a:lnTo>
                  <a:lnTo>
                    <a:pt x="78" y="3"/>
                  </a:lnTo>
                  <a:lnTo>
                    <a:pt x="80" y="1"/>
                  </a:lnTo>
                  <a:lnTo>
                    <a:pt x="82" y="3"/>
                  </a:lnTo>
                  <a:lnTo>
                    <a:pt x="84" y="1"/>
                  </a:lnTo>
                  <a:lnTo>
                    <a:pt x="86" y="3"/>
                  </a:lnTo>
                  <a:lnTo>
                    <a:pt x="88" y="1"/>
                  </a:lnTo>
                  <a:lnTo>
                    <a:pt x="90" y="3"/>
                  </a:lnTo>
                  <a:lnTo>
                    <a:pt x="92" y="1"/>
                  </a:lnTo>
                  <a:lnTo>
                    <a:pt x="94" y="3"/>
                  </a:lnTo>
                  <a:lnTo>
                    <a:pt x="96" y="1"/>
                  </a:lnTo>
                  <a:lnTo>
                    <a:pt x="98" y="3"/>
                  </a:lnTo>
                  <a:lnTo>
                    <a:pt x="100" y="1"/>
                  </a:lnTo>
                  <a:lnTo>
                    <a:pt x="102" y="3"/>
                  </a:lnTo>
                  <a:lnTo>
                    <a:pt x="104" y="1"/>
                  </a:lnTo>
                  <a:lnTo>
                    <a:pt x="106" y="3"/>
                  </a:lnTo>
                  <a:lnTo>
                    <a:pt x="108" y="1"/>
                  </a:lnTo>
                  <a:lnTo>
                    <a:pt x="110" y="3"/>
                  </a:lnTo>
                  <a:lnTo>
                    <a:pt x="112" y="1"/>
                  </a:lnTo>
                  <a:lnTo>
                    <a:pt x="114" y="3"/>
                  </a:lnTo>
                  <a:lnTo>
                    <a:pt x="116" y="1"/>
                  </a:lnTo>
                  <a:lnTo>
                    <a:pt x="118" y="3"/>
                  </a:lnTo>
                  <a:lnTo>
                    <a:pt x="120" y="1"/>
                  </a:lnTo>
                  <a:lnTo>
                    <a:pt x="122" y="3"/>
                  </a:lnTo>
                  <a:lnTo>
                    <a:pt x="124" y="1"/>
                  </a:lnTo>
                  <a:lnTo>
                    <a:pt x="126" y="3"/>
                  </a:lnTo>
                  <a:lnTo>
                    <a:pt x="128" y="1"/>
                  </a:lnTo>
                  <a:lnTo>
                    <a:pt x="130" y="3"/>
                  </a:lnTo>
                  <a:lnTo>
                    <a:pt x="132" y="1"/>
                  </a:lnTo>
                  <a:lnTo>
                    <a:pt x="134" y="3"/>
                  </a:lnTo>
                  <a:lnTo>
                    <a:pt x="136" y="1"/>
                  </a:lnTo>
                  <a:lnTo>
                    <a:pt x="136" y="0"/>
                  </a:lnTo>
                  <a:lnTo>
                    <a:pt x="134" y="2"/>
                  </a:lnTo>
                  <a:lnTo>
                    <a:pt x="132" y="0"/>
                  </a:lnTo>
                  <a:lnTo>
                    <a:pt x="130" y="2"/>
                  </a:lnTo>
                  <a:lnTo>
                    <a:pt x="128" y="0"/>
                  </a:lnTo>
                  <a:lnTo>
                    <a:pt x="126" y="2"/>
                  </a:lnTo>
                  <a:lnTo>
                    <a:pt x="124" y="0"/>
                  </a:lnTo>
                  <a:lnTo>
                    <a:pt x="122" y="2"/>
                  </a:lnTo>
                  <a:lnTo>
                    <a:pt x="120" y="0"/>
                  </a:lnTo>
                  <a:lnTo>
                    <a:pt x="118" y="2"/>
                  </a:lnTo>
                  <a:lnTo>
                    <a:pt x="116" y="0"/>
                  </a:lnTo>
                  <a:lnTo>
                    <a:pt x="114" y="2"/>
                  </a:lnTo>
                  <a:lnTo>
                    <a:pt x="112" y="0"/>
                  </a:lnTo>
                  <a:lnTo>
                    <a:pt x="110" y="2"/>
                  </a:lnTo>
                  <a:lnTo>
                    <a:pt x="108" y="0"/>
                  </a:lnTo>
                  <a:lnTo>
                    <a:pt x="106" y="2"/>
                  </a:lnTo>
                  <a:lnTo>
                    <a:pt x="104" y="0"/>
                  </a:lnTo>
                  <a:lnTo>
                    <a:pt x="102" y="2"/>
                  </a:lnTo>
                  <a:lnTo>
                    <a:pt x="100" y="0"/>
                  </a:lnTo>
                  <a:lnTo>
                    <a:pt x="98" y="2"/>
                  </a:lnTo>
                  <a:lnTo>
                    <a:pt x="96" y="0"/>
                  </a:lnTo>
                  <a:lnTo>
                    <a:pt x="94" y="2"/>
                  </a:lnTo>
                  <a:lnTo>
                    <a:pt x="92" y="0"/>
                  </a:lnTo>
                  <a:lnTo>
                    <a:pt x="90" y="2"/>
                  </a:lnTo>
                  <a:lnTo>
                    <a:pt x="88" y="0"/>
                  </a:lnTo>
                  <a:lnTo>
                    <a:pt x="86" y="2"/>
                  </a:lnTo>
                  <a:lnTo>
                    <a:pt x="84" y="0"/>
                  </a:lnTo>
                  <a:lnTo>
                    <a:pt x="82" y="2"/>
                  </a:lnTo>
                  <a:lnTo>
                    <a:pt x="80" y="0"/>
                  </a:lnTo>
                  <a:lnTo>
                    <a:pt x="78" y="2"/>
                  </a:lnTo>
                  <a:lnTo>
                    <a:pt x="76" y="0"/>
                  </a:lnTo>
                  <a:lnTo>
                    <a:pt x="74" y="2"/>
                  </a:lnTo>
                  <a:lnTo>
                    <a:pt x="72" y="0"/>
                  </a:lnTo>
                  <a:lnTo>
                    <a:pt x="70" y="2"/>
                  </a:lnTo>
                  <a:lnTo>
                    <a:pt x="68" y="0"/>
                  </a:lnTo>
                  <a:lnTo>
                    <a:pt x="66" y="2"/>
                  </a:lnTo>
                  <a:lnTo>
                    <a:pt x="64" y="0"/>
                  </a:lnTo>
                  <a:lnTo>
                    <a:pt x="62" y="2"/>
                  </a:lnTo>
                  <a:lnTo>
                    <a:pt x="60" y="0"/>
                  </a:lnTo>
                  <a:lnTo>
                    <a:pt x="58" y="2"/>
                  </a:lnTo>
                  <a:lnTo>
                    <a:pt x="56" y="0"/>
                  </a:lnTo>
                  <a:lnTo>
                    <a:pt x="54" y="2"/>
                  </a:lnTo>
                  <a:lnTo>
                    <a:pt x="52" y="0"/>
                  </a:lnTo>
                  <a:lnTo>
                    <a:pt x="50" y="2"/>
                  </a:lnTo>
                  <a:lnTo>
                    <a:pt x="48" y="0"/>
                  </a:lnTo>
                  <a:lnTo>
                    <a:pt x="46" y="2"/>
                  </a:lnTo>
                  <a:lnTo>
                    <a:pt x="44" y="0"/>
                  </a:lnTo>
                  <a:lnTo>
                    <a:pt x="42" y="2"/>
                  </a:lnTo>
                  <a:lnTo>
                    <a:pt x="40" y="0"/>
                  </a:lnTo>
                  <a:lnTo>
                    <a:pt x="38" y="2"/>
                  </a:lnTo>
                  <a:lnTo>
                    <a:pt x="36" y="0"/>
                  </a:lnTo>
                  <a:lnTo>
                    <a:pt x="34" y="2"/>
                  </a:lnTo>
                  <a:lnTo>
                    <a:pt x="32" y="0"/>
                  </a:lnTo>
                  <a:lnTo>
                    <a:pt x="30" y="2"/>
                  </a:lnTo>
                  <a:lnTo>
                    <a:pt x="28" y="0"/>
                  </a:lnTo>
                  <a:lnTo>
                    <a:pt x="26" y="2"/>
                  </a:lnTo>
                  <a:lnTo>
                    <a:pt x="24" y="0"/>
                  </a:lnTo>
                  <a:lnTo>
                    <a:pt x="22" y="2"/>
                  </a:lnTo>
                  <a:lnTo>
                    <a:pt x="20" y="0"/>
                  </a:lnTo>
                  <a:lnTo>
                    <a:pt x="18" y="2"/>
                  </a:lnTo>
                  <a:lnTo>
                    <a:pt x="16" y="0"/>
                  </a:lnTo>
                  <a:lnTo>
                    <a:pt x="14" y="2"/>
                  </a:lnTo>
                  <a:lnTo>
                    <a:pt x="12" y="0"/>
                  </a:lnTo>
                  <a:lnTo>
                    <a:pt x="10" y="2"/>
                  </a:lnTo>
                  <a:lnTo>
                    <a:pt x="8" y="0"/>
                  </a:lnTo>
                  <a:lnTo>
                    <a:pt x="6" y="2"/>
                  </a:lnTo>
                  <a:lnTo>
                    <a:pt x="4" y="0"/>
                  </a:lnTo>
                  <a:lnTo>
                    <a:pt x="2" y="2"/>
                  </a:lnTo>
                  <a:lnTo>
                    <a:pt x="0"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8"/>
            <p:cNvSpPr>
              <a:spLocks noChangeArrowheads="1"/>
            </p:cNvSpPr>
            <p:nvPr/>
          </p:nvSpPr>
          <p:spPr bwMode="auto">
            <a:xfrm>
              <a:off x="1668" y="2126"/>
              <a:ext cx="1387" cy="169"/>
            </a:xfrm>
            <a:prstGeom prst="rect">
              <a:avLst/>
            </a:prstGeom>
            <a:solidFill>
              <a:srgbClr val="5B83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49"/>
            <p:cNvSpPr>
              <a:spLocks noEditPoints="1"/>
            </p:cNvSpPr>
            <p:nvPr/>
          </p:nvSpPr>
          <p:spPr bwMode="auto">
            <a:xfrm>
              <a:off x="1660" y="2118"/>
              <a:ext cx="1395" cy="177"/>
            </a:xfrm>
            <a:custGeom>
              <a:avLst/>
              <a:gdLst>
                <a:gd name="T0" fmla="*/ 0 w 9424"/>
                <a:gd name="T1" fmla="*/ 64 h 1424"/>
                <a:gd name="T2" fmla="*/ 64 w 9424"/>
                <a:gd name="T3" fmla="*/ 0 h 1424"/>
                <a:gd name="T4" fmla="*/ 9360 w 9424"/>
                <a:gd name="T5" fmla="*/ 0 h 1424"/>
                <a:gd name="T6" fmla="*/ 9424 w 9424"/>
                <a:gd name="T7" fmla="*/ 64 h 1424"/>
                <a:gd name="T8" fmla="*/ 9424 w 9424"/>
                <a:gd name="T9" fmla="*/ 1360 h 1424"/>
                <a:gd name="T10" fmla="*/ 9360 w 9424"/>
                <a:gd name="T11" fmla="*/ 1424 h 1424"/>
                <a:gd name="T12" fmla="*/ 64 w 9424"/>
                <a:gd name="T13" fmla="*/ 1424 h 1424"/>
                <a:gd name="T14" fmla="*/ 0 w 9424"/>
                <a:gd name="T15" fmla="*/ 1360 h 1424"/>
                <a:gd name="T16" fmla="*/ 0 w 9424"/>
                <a:gd name="T17" fmla="*/ 64 h 1424"/>
                <a:gd name="T18" fmla="*/ 128 w 9424"/>
                <a:gd name="T19" fmla="*/ 1360 h 1424"/>
                <a:gd name="T20" fmla="*/ 64 w 9424"/>
                <a:gd name="T21" fmla="*/ 1296 h 1424"/>
                <a:gd name="T22" fmla="*/ 9360 w 9424"/>
                <a:gd name="T23" fmla="*/ 1296 h 1424"/>
                <a:gd name="T24" fmla="*/ 9296 w 9424"/>
                <a:gd name="T25" fmla="*/ 1360 h 1424"/>
                <a:gd name="T26" fmla="*/ 9296 w 9424"/>
                <a:gd name="T27" fmla="*/ 64 h 1424"/>
                <a:gd name="T28" fmla="*/ 9360 w 9424"/>
                <a:gd name="T29" fmla="*/ 128 h 1424"/>
                <a:gd name="T30" fmla="*/ 64 w 9424"/>
                <a:gd name="T31" fmla="*/ 128 h 1424"/>
                <a:gd name="T32" fmla="*/ 128 w 9424"/>
                <a:gd name="T33" fmla="*/ 64 h 1424"/>
                <a:gd name="T34" fmla="*/ 128 w 9424"/>
                <a:gd name="T35" fmla="*/ 136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24" h="1424">
                  <a:moveTo>
                    <a:pt x="0" y="64"/>
                  </a:moveTo>
                  <a:cubicBezTo>
                    <a:pt x="0" y="29"/>
                    <a:pt x="29" y="0"/>
                    <a:pt x="64" y="0"/>
                  </a:cubicBezTo>
                  <a:lnTo>
                    <a:pt x="9360" y="0"/>
                  </a:lnTo>
                  <a:cubicBezTo>
                    <a:pt x="9396" y="0"/>
                    <a:pt x="9424" y="29"/>
                    <a:pt x="9424" y="64"/>
                  </a:cubicBezTo>
                  <a:lnTo>
                    <a:pt x="9424" y="1360"/>
                  </a:lnTo>
                  <a:cubicBezTo>
                    <a:pt x="9424" y="1396"/>
                    <a:pt x="9396" y="1424"/>
                    <a:pt x="9360" y="1424"/>
                  </a:cubicBezTo>
                  <a:lnTo>
                    <a:pt x="64" y="1424"/>
                  </a:lnTo>
                  <a:cubicBezTo>
                    <a:pt x="29" y="1424"/>
                    <a:pt x="0" y="1396"/>
                    <a:pt x="0" y="1360"/>
                  </a:cubicBezTo>
                  <a:lnTo>
                    <a:pt x="0" y="64"/>
                  </a:lnTo>
                  <a:close/>
                  <a:moveTo>
                    <a:pt x="128" y="1360"/>
                  </a:moveTo>
                  <a:lnTo>
                    <a:pt x="64" y="1296"/>
                  </a:lnTo>
                  <a:lnTo>
                    <a:pt x="9360" y="1296"/>
                  </a:lnTo>
                  <a:lnTo>
                    <a:pt x="9296" y="1360"/>
                  </a:lnTo>
                  <a:lnTo>
                    <a:pt x="9296" y="64"/>
                  </a:lnTo>
                  <a:lnTo>
                    <a:pt x="9360" y="128"/>
                  </a:lnTo>
                  <a:lnTo>
                    <a:pt x="64" y="128"/>
                  </a:lnTo>
                  <a:lnTo>
                    <a:pt x="128" y="64"/>
                  </a:lnTo>
                  <a:lnTo>
                    <a:pt x="128" y="1360"/>
                  </a:lnTo>
                  <a:close/>
                </a:path>
              </a:pathLst>
            </a:custGeom>
            <a:solidFill>
              <a:srgbClr val="FFFFFF"/>
            </a:solidFill>
            <a:ln w="1"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3" name="Rectangle 50"/>
            <p:cNvSpPr>
              <a:spLocks noChangeArrowheads="1"/>
            </p:cNvSpPr>
            <p:nvPr/>
          </p:nvSpPr>
          <p:spPr bwMode="auto">
            <a:xfrm>
              <a:off x="3163" y="2175"/>
              <a:ext cx="176"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4" name="Rectangle 51"/>
            <p:cNvSpPr>
              <a:spLocks noChangeArrowheads="1"/>
            </p:cNvSpPr>
            <p:nvPr/>
          </p:nvSpPr>
          <p:spPr bwMode="auto">
            <a:xfrm>
              <a:off x="1704" y="2146"/>
              <a:ext cx="86"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FFFFFF"/>
                  </a:solidFill>
                  <a:effectLst/>
                  <a:latin typeface="Arial" pitchFamily="34" charset="0"/>
                  <a:cs typeface="Arial" pitchFamily="34" charset="0"/>
                </a:rPr>
                <a:t>CF</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5" name="Freeform 52"/>
            <p:cNvSpPr>
              <a:spLocks/>
            </p:cNvSpPr>
            <p:nvPr/>
          </p:nvSpPr>
          <p:spPr bwMode="auto">
            <a:xfrm>
              <a:off x="1703" y="2205"/>
              <a:ext cx="92" cy="3"/>
            </a:xfrm>
            <a:custGeom>
              <a:avLst/>
              <a:gdLst>
                <a:gd name="T0" fmla="*/ 0 w 92"/>
                <a:gd name="T1" fmla="*/ 1 h 3"/>
                <a:gd name="T2" fmla="*/ 4 w 92"/>
                <a:gd name="T3" fmla="*/ 1 h 3"/>
                <a:gd name="T4" fmla="*/ 8 w 92"/>
                <a:gd name="T5" fmla="*/ 1 h 3"/>
                <a:gd name="T6" fmla="*/ 12 w 92"/>
                <a:gd name="T7" fmla="*/ 1 h 3"/>
                <a:gd name="T8" fmla="*/ 16 w 92"/>
                <a:gd name="T9" fmla="*/ 1 h 3"/>
                <a:gd name="T10" fmla="*/ 20 w 92"/>
                <a:gd name="T11" fmla="*/ 1 h 3"/>
                <a:gd name="T12" fmla="*/ 24 w 92"/>
                <a:gd name="T13" fmla="*/ 1 h 3"/>
                <a:gd name="T14" fmla="*/ 28 w 92"/>
                <a:gd name="T15" fmla="*/ 1 h 3"/>
                <a:gd name="T16" fmla="*/ 32 w 92"/>
                <a:gd name="T17" fmla="*/ 1 h 3"/>
                <a:gd name="T18" fmla="*/ 36 w 92"/>
                <a:gd name="T19" fmla="*/ 1 h 3"/>
                <a:gd name="T20" fmla="*/ 40 w 92"/>
                <a:gd name="T21" fmla="*/ 1 h 3"/>
                <a:gd name="T22" fmla="*/ 44 w 92"/>
                <a:gd name="T23" fmla="*/ 1 h 3"/>
                <a:gd name="T24" fmla="*/ 48 w 92"/>
                <a:gd name="T25" fmla="*/ 1 h 3"/>
                <a:gd name="T26" fmla="*/ 52 w 92"/>
                <a:gd name="T27" fmla="*/ 1 h 3"/>
                <a:gd name="T28" fmla="*/ 56 w 92"/>
                <a:gd name="T29" fmla="*/ 1 h 3"/>
                <a:gd name="T30" fmla="*/ 60 w 92"/>
                <a:gd name="T31" fmla="*/ 1 h 3"/>
                <a:gd name="T32" fmla="*/ 64 w 92"/>
                <a:gd name="T33" fmla="*/ 1 h 3"/>
                <a:gd name="T34" fmla="*/ 68 w 92"/>
                <a:gd name="T35" fmla="*/ 1 h 3"/>
                <a:gd name="T36" fmla="*/ 72 w 92"/>
                <a:gd name="T37" fmla="*/ 1 h 3"/>
                <a:gd name="T38" fmla="*/ 76 w 92"/>
                <a:gd name="T39" fmla="*/ 1 h 3"/>
                <a:gd name="T40" fmla="*/ 80 w 92"/>
                <a:gd name="T41" fmla="*/ 1 h 3"/>
                <a:gd name="T42" fmla="*/ 84 w 92"/>
                <a:gd name="T43" fmla="*/ 1 h 3"/>
                <a:gd name="T44" fmla="*/ 88 w 92"/>
                <a:gd name="T45" fmla="*/ 1 h 3"/>
                <a:gd name="T46" fmla="*/ 92 w 92"/>
                <a:gd name="T47" fmla="*/ 1 h 3"/>
                <a:gd name="T48" fmla="*/ 90 w 92"/>
                <a:gd name="T49" fmla="*/ 2 h 3"/>
                <a:gd name="T50" fmla="*/ 86 w 92"/>
                <a:gd name="T51" fmla="*/ 2 h 3"/>
                <a:gd name="T52" fmla="*/ 82 w 92"/>
                <a:gd name="T53" fmla="*/ 2 h 3"/>
                <a:gd name="T54" fmla="*/ 78 w 92"/>
                <a:gd name="T55" fmla="*/ 2 h 3"/>
                <a:gd name="T56" fmla="*/ 74 w 92"/>
                <a:gd name="T57" fmla="*/ 2 h 3"/>
                <a:gd name="T58" fmla="*/ 70 w 92"/>
                <a:gd name="T59" fmla="*/ 2 h 3"/>
                <a:gd name="T60" fmla="*/ 66 w 92"/>
                <a:gd name="T61" fmla="*/ 2 h 3"/>
                <a:gd name="T62" fmla="*/ 62 w 92"/>
                <a:gd name="T63" fmla="*/ 2 h 3"/>
                <a:gd name="T64" fmla="*/ 58 w 92"/>
                <a:gd name="T65" fmla="*/ 2 h 3"/>
                <a:gd name="T66" fmla="*/ 54 w 92"/>
                <a:gd name="T67" fmla="*/ 2 h 3"/>
                <a:gd name="T68" fmla="*/ 50 w 92"/>
                <a:gd name="T69" fmla="*/ 2 h 3"/>
                <a:gd name="T70" fmla="*/ 46 w 92"/>
                <a:gd name="T71" fmla="*/ 2 h 3"/>
                <a:gd name="T72" fmla="*/ 42 w 92"/>
                <a:gd name="T73" fmla="*/ 2 h 3"/>
                <a:gd name="T74" fmla="*/ 38 w 92"/>
                <a:gd name="T75" fmla="*/ 2 h 3"/>
                <a:gd name="T76" fmla="*/ 34 w 92"/>
                <a:gd name="T77" fmla="*/ 2 h 3"/>
                <a:gd name="T78" fmla="*/ 30 w 92"/>
                <a:gd name="T79" fmla="*/ 2 h 3"/>
                <a:gd name="T80" fmla="*/ 26 w 92"/>
                <a:gd name="T81" fmla="*/ 2 h 3"/>
                <a:gd name="T82" fmla="*/ 22 w 92"/>
                <a:gd name="T83" fmla="*/ 2 h 3"/>
                <a:gd name="T84" fmla="*/ 18 w 92"/>
                <a:gd name="T85" fmla="*/ 2 h 3"/>
                <a:gd name="T86" fmla="*/ 14 w 92"/>
                <a:gd name="T87" fmla="*/ 2 h 3"/>
                <a:gd name="T88" fmla="*/ 10 w 92"/>
                <a:gd name="T89" fmla="*/ 2 h 3"/>
                <a:gd name="T90" fmla="*/ 6 w 92"/>
                <a:gd name="T91" fmla="*/ 2 h 3"/>
                <a:gd name="T92" fmla="*/ 2 w 92"/>
                <a:gd name="T9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3">
                  <a:moveTo>
                    <a:pt x="0" y="0"/>
                  </a:moveTo>
                  <a:lnTo>
                    <a:pt x="0" y="1"/>
                  </a:lnTo>
                  <a:lnTo>
                    <a:pt x="2" y="3"/>
                  </a:lnTo>
                  <a:lnTo>
                    <a:pt x="4" y="1"/>
                  </a:lnTo>
                  <a:lnTo>
                    <a:pt x="6" y="3"/>
                  </a:lnTo>
                  <a:lnTo>
                    <a:pt x="8" y="1"/>
                  </a:lnTo>
                  <a:lnTo>
                    <a:pt x="10" y="3"/>
                  </a:lnTo>
                  <a:lnTo>
                    <a:pt x="12" y="1"/>
                  </a:lnTo>
                  <a:lnTo>
                    <a:pt x="14" y="3"/>
                  </a:lnTo>
                  <a:lnTo>
                    <a:pt x="16" y="1"/>
                  </a:lnTo>
                  <a:lnTo>
                    <a:pt x="18" y="3"/>
                  </a:lnTo>
                  <a:lnTo>
                    <a:pt x="20" y="1"/>
                  </a:lnTo>
                  <a:lnTo>
                    <a:pt x="22" y="3"/>
                  </a:lnTo>
                  <a:lnTo>
                    <a:pt x="24" y="1"/>
                  </a:lnTo>
                  <a:lnTo>
                    <a:pt x="26" y="3"/>
                  </a:lnTo>
                  <a:lnTo>
                    <a:pt x="28" y="1"/>
                  </a:lnTo>
                  <a:lnTo>
                    <a:pt x="30" y="3"/>
                  </a:lnTo>
                  <a:lnTo>
                    <a:pt x="32" y="1"/>
                  </a:lnTo>
                  <a:lnTo>
                    <a:pt x="34" y="3"/>
                  </a:lnTo>
                  <a:lnTo>
                    <a:pt x="36" y="1"/>
                  </a:lnTo>
                  <a:lnTo>
                    <a:pt x="38" y="3"/>
                  </a:lnTo>
                  <a:lnTo>
                    <a:pt x="40" y="1"/>
                  </a:lnTo>
                  <a:lnTo>
                    <a:pt x="42" y="3"/>
                  </a:lnTo>
                  <a:lnTo>
                    <a:pt x="44" y="1"/>
                  </a:lnTo>
                  <a:lnTo>
                    <a:pt x="46" y="3"/>
                  </a:lnTo>
                  <a:lnTo>
                    <a:pt x="48" y="1"/>
                  </a:lnTo>
                  <a:lnTo>
                    <a:pt x="50" y="3"/>
                  </a:lnTo>
                  <a:lnTo>
                    <a:pt x="52" y="1"/>
                  </a:lnTo>
                  <a:lnTo>
                    <a:pt x="54" y="3"/>
                  </a:lnTo>
                  <a:lnTo>
                    <a:pt x="56" y="1"/>
                  </a:lnTo>
                  <a:lnTo>
                    <a:pt x="58" y="3"/>
                  </a:lnTo>
                  <a:lnTo>
                    <a:pt x="60" y="1"/>
                  </a:lnTo>
                  <a:lnTo>
                    <a:pt x="62" y="3"/>
                  </a:lnTo>
                  <a:lnTo>
                    <a:pt x="64" y="1"/>
                  </a:lnTo>
                  <a:lnTo>
                    <a:pt x="66" y="3"/>
                  </a:lnTo>
                  <a:lnTo>
                    <a:pt x="68" y="1"/>
                  </a:lnTo>
                  <a:lnTo>
                    <a:pt x="70" y="3"/>
                  </a:lnTo>
                  <a:lnTo>
                    <a:pt x="72" y="1"/>
                  </a:lnTo>
                  <a:lnTo>
                    <a:pt x="74" y="3"/>
                  </a:lnTo>
                  <a:lnTo>
                    <a:pt x="76" y="1"/>
                  </a:lnTo>
                  <a:lnTo>
                    <a:pt x="78" y="3"/>
                  </a:lnTo>
                  <a:lnTo>
                    <a:pt x="80" y="1"/>
                  </a:lnTo>
                  <a:lnTo>
                    <a:pt x="82" y="3"/>
                  </a:lnTo>
                  <a:lnTo>
                    <a:pt x="84" y="1"/>
                  </a:lnTo>
                  <a:lnTo>
                    <a:pt x="86" y="3"/>
                  </a:lnTo>
                  <a:lnTo>
                    <a:pt x="88" y="1"/>
                  </a:lnTo>
                  <a:lnTo>
                    <a:pt x="90" y="3"/>
                  </a:lnTo>
                  <a:lnTo>
                    <a:pt x="92" y="1"/>
                  </a:lnTo>
                  <a:lnTo>
                    <a:pt x="92" y="0"/>
                  </a:lnTo>
                  <a:lnTo>
                    <a:pt x="90" y="2"/>
                  </a:lnTo>
                  <a:lnTo>
                    <a:pt x="88" y="0"/>
                  </a:lnTo>
                  <a:lnTo>
                    <a:pt x="86" y="2"/>
                  </a:lnTo>
                  <a:lnTo>
                    <a:pt x="84" y="0"/>
                  </a:lnTo>
                  <a:lnTo>
                    <a:pt x="82" y="2"/>
                  </a:lnTo>
                  <a:lnTo>
                    <a:pt x="80" y="0"/>
                  </a:lnTo>
                  <a:lnTo>
                    <a:pt x="78" y="2"/>
                  </a:lnTo>
                  <a:lnTo>
                    <a:pt x="76" y="0"/>
                  </a:lnTo>
                  <a:lnTo>
                    <a:pt x="74" y="2"/>
                  </a:lnTo>
                  <a:lnTo>
                    <a:pt x="72" y="0"/>
                  </a:lnTo>
                  <a:lnTo>
                    <a:pt x="70" y="2"/>
                  </a:lnTo>
                  <a:lnTo>
                    <a:pt x="68" y="0"/>
                  </a:lnTo>
                  <a:lnTo>
                    <a:pt x="66" y="2"/>
                  </a:lnTo>
                  <a:lnTo>
                    <a:pt x="64" y="0"/>
                  </a:lnTo>
                  <a:lnTo>
                    <a:pt x="62" y="2"/>
                  </a:lnTo>
                  <a:lnTo>
                    <a:pt x="60" y="0"/>
                  </a:lnTo>
                  <a:lnTo>
                    <a:pt x="58" y="2"/>
                  </a:lnTo>
                  <a:lnTo>
                    <a:pt x="56" y="0"/>
                  </a:lnTo>
                  <a:lnTo>
                    <a:pt x="54" y="2"/>
                  </a:lnTo>
                  <a:lnTo>
                    <a:pt x="52" y="0"/>
                  </a:lnTo>
                  <a:lnTo>
                    <a:pt x="50" y="2"/>
                  </a:lnTo>
                  <a:lnTo>
                    <a:pt x="48" y="0"/>
                  </a:lnTo>
                  <a:lnTo>
                    <a:pt x="46" y="2"/>
                  </a:lnTo>
                  <a:lnTo>
                    <a:pt x="44" y="0"/>
                  </a:lnTo>
                  <a:lnTo>
                    <a:pt x="42" y="2"/>
                  </a:lnTo>
                  <a:lnTo>
                    <a:pt x="40" y="0"/>
                  </a:lnTo>
                  <a:lnTo>
                    <a:pt x="38" y="2"/>
                  </a:lnTo>
                  <a:lnTo>
                    <a:pt x="36" y="0"/>
                  </a:lnTo>
                  <a:lnTo>
                    <a:pt x="34" y="2"/>
                  </a:lnTo>
                  <a:lnTo>
                    <a:pt x="32" y="0"/>
                  </a:lnTo>
                  <a:lnTo>
                    <a:pt x="30" y="2"/>
                  </a:lnTo>
                  <a:lnTo>
                    <a:pt x="28" y="0"/>
                  </a:lnTo>
                  <a:lnTo>
                    <a:pt x="26" y="2"/>
                  </a:lnTo>
                  <a:lnTo>
                    <a:pt x="24" y="0"/>
                  </a:lnTo>
                  <a:lnTo>
                    <a:pt x="22" y="2"/>
                  </a:lnTo>
                  <a:lnTo>
                    <a:pt x="20" y="0"/>
                  </a:lnTo>
                  <a:lnTo>
                    <a:pt x="18" y="2"/>
                  </a:lnTo>
                  <a:lnTo>
                    <a:pt x="16" y="0"/>
                  </a:lnTo>
                  <a:lnTo>
                    <a:pt x="14" y="2"/>
                  </a:lnTo>
                  <a:lnTo>
                    <a:pt x="12" y="0"/>
                  </a:lnTo>
                  <a:lnTo>
                    <a:pt x="10" y="2"/>
                  </a:lnTo>
                  <a:lnTo>
                    <a:pt x="8" y="0"/>
                  </a:lnTo>
                  <a:lnTo>
                    <a:pt x="6" y="2"/>
                  </a:lnTo>
                  <a:lnTo>
                    <a:pt x="4" y="0"/>
                  </a:lnTo>
                  <a:lnTo>
                    <a:pt x="2" y="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53"/>
            <p:cNvSpPr>
              <a:spLocks/>
            </p:cNvSpPr>
            <p:nvPr/>
          </p:nvSpPr>
          <p:spPr bwMode="auto">
            <a:xfrm>
              <a:off x="1703" y="2206"/>
              <a:ext cx="92" cy="3"/>
            </a:xfrm>
            <a:custGeom>
              <a:avLst/>
              <a:gdLst>
                <a:gd name="T0" fmla="*/ 0 w 92"/>
                <a:gd name="T1" fmla="*/ 1 h 3"/>
                <a:gd name="T2" fmla="*/ 4 w 92"/>
                <a:gd name="T3" fmla="*/ 1 h 3"/>
                <a:gd name="T4" fmla="*/ 8 w 92"/>
                <a:gd name="T5" fmla="*/ 1 h 3"/>
                <a:gd name="T6" fmla="*/ 12 w 92"/>
                <a:gd name="T7" fmla="*/ 1 h 3"/>
                <a:gd name="T8" fmla="*/ 16 w 92"/>
                <a:gd name="T9" fmla="*/ 1 h 3"/>
                <a:gd name="T10" fmla="*/ 20 w 92"/>
                <a:gd name="T11" fmla="*/ 1 h 3"/>
                <a:gd name="T12" fmla="*/ 24 w 92"/>
                <a:gd name="T13" fmla="*/ 1 h 3"/>
                <a:gd name="T14" fmla="*/ 28 w 92"/>
                <a:gd name="T15" fmla="*/ 1 h 3"/>
                <a:gd name="T16" fmla="*/ 32 w 92"/>
                <a:gd name="T17" fmla="*/ 1 h 3"/>
                <a:gd name="T18" fmla="*/ 36 w 92"/>
                <a:gd name="T19" fmla="*/ 1 h 3"/>
                <a:gd name="T20" fmla="*/ 40 w 92"/>
                <a:gd name="T21" fmla="*/ 1 h 3"/>
                <a:gd name="T22" fmla="*/ 44 w 92"/>
                <a:gd name="T23" fmla="*/ 1 h 3"/>
                <a:gd name="T24" fmla="*/ 48 w 92"/>
                <a:gd name="T25" fmla="*/ 1 h 3"/>
                <a:gd name="T26" fmla="*/ 52 w 92"/>
                <a:gd name="T27" fmla="*/ 1 h 3"/>
                <a:gd name="T28" fmla="*/ 56 w 92"/>
                <a:gd name="T29" fmla="*/ 1 h 3"/>
                <a:gd name="T30" fmla="*/ 60 w 92"/>
                <a:gd name="T31" fmla="*/ 1 h 3"/>
                <a:gd name="T32" fmla="*/ 64 w 92"/>
                <a:gd name="T33" fmla="*/ 1 h 3"/>
                <a:gd name="T34" fmla="*/ 68 w 92"/>
                <a:gd name="T35" fmla="*/ 1 h 3"/>
                <a:gd name="T36" fmla="*/ 72 w 92"/>
                <a:gd name="T37" fmla="*/ 1 h 3"/>
                <a:gd name="T38" fmla="*/ 76 w 92"/>
                <a:gd name="T39" fmla="*/ 1 h 3"/>
                <a:gd name="T40" fmla="*/ 80 w 92"/>
                <a:gd name="T41" fmla="*/ 1 h 3"/>
                <a:gd name="T42" fmla="*/ 84 w 92"/>
                <a:gd name="T43" fmla="*/ 1 h 3"/>
                <a:gd name="T44" fmla="*/ 88 w 92"/>
                <a:gd name="T45" fmla="*/ 1 h 3"/>
                <a:gd name="T46" fmla="*/ 92 w 92"/>
                <a:gd name="T47" fmla="*/ 1 h 3"/>
                <a:gd name="T48" fmla="*/ 90 w 92"/>
                <a:gd name="T49" fmla="*/ 2 h 3"/>
                <a:gd name="T50" fmla="*/ 86 w 92"/>
                <a:gd name="T51" fmla="*/ 2 h 3"/>
                <a:gd name="T52" fmla="*/ 82 w 92"/>
                <a:gd name="T53" fmla="*/ 2 h 3"/>
                <a:gd name="T54" fmla="*/ 78 w 92"/>
                <a:gd name="T55" fmla="*/ 2 h 3"/>
                <a:gd name="T56" fmla="*/ 74 w 92"/>
                <a:gd name="T57" fmla="*/ 2 h 3"/>
                <a:gd name="T58" fmla="*/ 70 w 92"/>
                <a:gd name="T59" fmla="*/ 2 h 3"/>
                <a:gd name="T60" fmla="*/ 66 w 92"/>
                <a:gd name="T61" fmla="*/ 2 h 3"/>
                <a:gd name="T62" fmla="*/ 62 w 92"/>
                <a:gd name="T63" fmla="*/ 2 h 3"/>
                <a:gd name="T64" fmla="*/ 58 w 92"/>
                <a:gd name="T65" fmla="*/ 2 h 3"/>
                <a:gd name="T66" fmla="*/ 54 w 92"/>
                <a:gd name="T67" fmla="*/ 2 h 3"/>
                <a:gd name="T68" fmla="*/ 50 w 92"/>
                <a:gd name="T69" fmla="*/ 2 h 3"/>
                <a:gd name="T70" fmla="*/ 46 w 92"/>
                <a:gd name="T71" fmla="*/ 2 h 3"/>
                <a:gd name="T72" fmla="*/ 42 w 92"/>
                <a:gd name="T73" fmla="*/ 2 h 3"/>
                <a:gd name="T74" fmla="*/ 38 w 92"/>
                <a:gd name="T75" fmla="*/ 2 h 3"/>
                <a:gd name="T76" fmla="*/ 34 w 92"/>
                <a:gd name="T77" fmla="*/ 2 h 3"/>
                <a:gd name="T78" fmla="*/ 30 w 92"/>
                <a:gd name="T79" fmla="*/ 2 h 3"/>
                <a:gd name="T80" fmla="*/ 26 w 92"/>
                <a:gd name="T81" fmla="*/ 2 h 3"/>
                <a:gd name="T82" fmla="*/ 22 w 92"/>
                <a:gd name="T83" fmla="*/ 2 h 3"/>
                <a:gd name="T84" fmla="*/ 18 w 92"/>
                <a:gd name="T85" fmla="*/ 2 h 3"/>
                <a:gd name="T86" fmla="*/ 14 w 92"/>
                <a:gd name="T87" fmla="*/ 2 h 3"/>
                <a:gd name="T88" fmla="*/ 10 w 92"/>
                <a:gd name="T89" fmla="*/ 2 h 3"/>
                <a:gd name="T90" fmla="*/ 6 w 92"/>
                <a:gd name="T91" fmla="*/ 2 h 3"/>
                <a:gd name="T92" fmla="*/ 2 w 92"/>
                <a:gd name="T9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3">
                  <a:moveTo>
                    <a:pt x="0" y="0"/>
                  </a:moveTo>
                  <a:lnTo>
                    <a:pt x="0" y="1"/>
                  </a:lnTo>
                  <a:lnTo>
                    <a:pt x="2" y="3"/>
                  </a:lnTo>
                  <a:lnTo>
                    <a:pt x="4" y="1"/>
                  </a:lnTo>
                  <a:lnTo>
                    <a:pt x="6" y="3"/>
                  </a:lnTo>
                  <a:lnTo>
                    <a:pt x="8" y="1"/>
                  </a:lnTo>
                  <a:lnTo>
                    <a:pt x="10" y="3"/>
                  </a:lnTo>
                  <a:lnTo>
                    <a:pt x="12" y="1"/>
                  </a:lnTo>
                  <a:lnTo>
                    <a:pt x="14" y="3"/>
                  </a:lnTo>
                  <a:lnTo>
                    <a:pt x="16" y="1"/>
                  </a:lnTo>
                  <a:lnTo>
                    <a:pt x="18" y="3"/>
                  </a:lnTo>
                  <a:lnTo>
                    <a:pt x="20" y="1"/>
                  </a:lnTo>
                  <a:lnTo>
                    <a:pt x="22" y="3"/>
                  </a:lnTo>
                  <a:lnTo>
                    <a:pt x="24" y="1"/>
                  </a:lnTo>
                  <a:lnTo>
                    <a:pt x="26" y="3"/>
                  </a:lnTo>
                  <a:lnTo>
                    <a:pt x="28" y="1"/>
                  </a:lnTo>
                  <a:lnTo>
                    <a:pt x="30" y="3"/>
                  </a:lnTo>
                  <a:lnTo>
                    <a:pt x="32" y="1"/>
                  </a:lnTo>
                  <a:lnTo>
                    <a:pt x="34" y="3"/>
                  </a:lnTo>
                  <a:lnTo>
                    <a:pt x="36" y="1"/>
                  </a:lnTo>
                  <a:lnTo>
                    <a:pt x="38" y="3"/>
                  </a:lnTo>
                  <a:lnTo>
                    <a:pt x="40" y="1"/>
                  </a:lnTo>
                  <a:lnTo>
                    <a:pt x="42" y="3"/>
                  </a:lnTo>
                  <a:lnTo>
                    <a:pt x="44" y="1"/>
                  </a:lnTo>
                  <a:lnTo>
                    <a:pt x="46" y="3"/>
                  </a:lnTo>
                  <a:lnTo>
                    <a:pt x="48" y="1"/>
                  </a:lnTo>
                  <a:lnTo>
                    <a:pt x="50" y="3"/>
                  </a:lnTo>
                  <a:lnTo>
                    <a:pt x="52" y="1"/>
                  </a:lnTo>
                  <a:lnTo>
                    <a:pt x="54" y="3"/>
                  </a:lnTo>
                  <a:lnTo>
                    <a:pt x="56" y="1"/>
                  </a:lnTo>
                  <a:lnTo>
                    <a:pt x="58" y="3"/>
                  </a:lnTo>
                  <a:lnTo>
                    <a:pt x="60" y="1"/>
                  </a:lnTo>
                  <a:lnTo>
                    <a:pt x="62" y="3"/>
                  </a:lnTo>
                  <a:lnTo>
                    <a:pt x="64" y="1"/>
                  </a:lnTo>
                  <a:lnTo>
                    <a:pt x="66" y="3"/>
                  </a:lnTo>
                  <a:lnTo>
                    <a:pt x="68" y="1"/>
                  </a:lnTo>
                  <a:lnTo>
                    <a:pt x="70" y="3"/>
                  </a:lnTo>
                  <a:lnTo>
                    <a:pt x="72" y="1"/>
                  </a:lnTo>
                  <a:lnTo>
                    <a:pt x="74" y="3"/>
                  </a:lnTo>
                  <a:lnTo>
                    <a:pt x="76" y="1"/>
                  </a:lnTo>
                  <a:lnTo>
                    <a:pt x="78" y="3"/>
                  </a:lnTo>
                  <a:lnTo>
                    <a:pt x="80" y="1"/>
                  </a:lnTo>
                  <a:lnTo>
                    <a:pt x="82" y="3"/>
                  </a:lnTo>
                  <a:lnTo>
                    <a:pt x="84" y="1"/>
                  </a:lnTo>
                  <a:lnTo>
                    <a:pt x="86" y="3"/>
                  </a:lnTo>
                  <a:lnTo>
                    <a:pt x="88" y="1"/>
                  </a:lnTo>
                  <a:lnTo>
                    <a:pt x="90" y="3"/>
                  </a:lnTo>
                  <a:lnTo>
                    <a:pt x="92" y="1"/>
                  </a:lnTo>
                  <a:lnTo>
                    <a:pt x="92" y="0"/>
                  </a:lnTo>
                  <a:lnTo>
                    <a:pt x="90" y="2"/>
                  </a:lnTo>
                  <a:lnTo>
                    <a:pt x="88" y="0"/>
                  </a:lnTo>
                  <a:lnTo>
                    <a:pt x="86" y="2"/>
                  </a:lnTo>
                  <a:lnTo>
                    <a:pt x="84" y="0"/>
                  </a:lnTo>
                  <a:lnTo>
                    <a:pt x="82" y="2"/>
                  </a:lnTo>
                  <a:lnTo>
                    <a:pt x="80" y="0"/>
                  </a:lnTo>
                  <a:lnTo>
                    <a:pt x="78" y="2"/>
                  </a:lnTo>
                  <a:lnTo>
                    <a:pt x="76" y="0"/>
                  </a:lnTo>
                  <a:lnTo>
                    <a:pt x="74" y="2"/>
                  </a:lnTo>
                  <a:lnTo>
                    <a:pt x="72" y="0"/>
                  </a:lnTo>
                  <a:lnTo>
                    <a:pt x="70" y="2"/>
                  </a:lnTo>
                  <a:lnTo>
                    <a:pt x="68" y="0"/>
                  </a:lnTo>
                  <a:lnTo>
                    <a:pt x="66" y="2"/>
                  </a:lnTo>
                  <a:lnTo>
                    <a:pt x="64" y="0"/>
                  </a:lnTo>
                  <a:lnTo>
                    <a:pt x="62" y="2"/>
                  </a:lnTo>
                  <a:lnTo>
                    <a:pt x="60" y="0"/>
                  </a:lnTo>
                  <a:lnTo>
                    <a:pt x="58" y="2"/>
                  </a:lnTo>
                  <a:lnTo>
                    <a:pt x="56" y="0"/>
                  </a:lnTo>
                  <a:lnTo>
                    <a:pt x="54" y="2"/>
                  </a:lnTo>
                  <a:lnTo>
                    <a:pt x="52" y="0"/>
                  </a:lnTo>
                  <a:lnTo>
                    <a:pt x="50" y="2"/>
                  </a:lnTo>
                  <a:lnTo>
                    <a:pt x="48" y="0"/>
                  </a:lnTo>
                  <a:lnTo>
                    <a:pt x="46" y="2"/>
                  </a:lnTo>
                  <a:lnTo>
                    <a:pt x="44" y="0"/>
                  </a:lnTo>
                  <a:lnTo>
                    <a:pt x="42" y="2"/>
                  </a:lnTo>
                  <a:lnTo>
                    <a:pt x="40" y="0"/>
                  </a:lnTo>
                  <a:lnTo>
                    <a:pt x="38" y="2"/>
                  </a:lnTo>
                  <a:lnTo>
                    <a:pt x="36" y="0"/>
                  </a:lnTo>
                  <a:lnTo>
                    <a:pt x="34" y="2"/>
                  </a:lnTo>
                  <a:lnTo>
                    <a:pt x="32" y="0"/>
                  </a:lnTo>
                  <a:lnTo>
                    <a:pt x="30" y="2"/>
                  </a:lnTo>
                  <a:lnTo>
                    <a:pt x="28" y="0"/>
                  </a:lnTo>
                  <a:lnTo>
                    <a:pt x="26" y="2"/>
                  </a:lnTo>
                  <a:lnTo>
                    <a:pt x="24" y="0"/>
                  </a:lnTo>
                  <a:lnTo>
                    <a:pt x="22" y="2"/>
                  </a:lnTo>
                  <a:lnTo>
                    <a:pt x="20" y="0"/>
                  </a:lnTo>
                  <a:lnTo>
                    <a:pt x="18" y="2"/>
                  </a:lnTo>
                  <a:lnTo>
                    <a:pt x="16" y="0"/>
                  </a:lnTo>
                  <a:lnTo>
                    <a:pt x="14" y="2"/>
                  </a:lnTo>
                  <a:lnTo>
                    <a:pt x="12" y="0"/>
                  </a:lnTo>
                  <a:lnTo>
                    <a:pt x="10" y="2"/>
                  </a:lnTo>
                  <a:lnTo>
                    <a:pt x="8" y="0"/>
                  </a:lnTo>
                  <a:lnTo>
                    <a:pt x="6" y="2"/>
                  </a:lnTo>
                  <a:lnTo>
                    <a:pt x="4" y="0"/>
                  </a:lnTo>
                  <a:lnTo>
                    <a:pt x="2" y="2"/>
                  </a:lnTo>
                  <a:lnTo>
                    <a:pt x="0"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58"/>
            <p:cNvSpPr>
              <a:spLocks/>
            </p:cNvSpPr>
            <p:nvPr/>
          </p:nvSpPr>
          <p:spPr bwMode="auto">
            <a:xfrm>
              <a:off x="1703" y="2460"/>
              <a:ext cx="44" cy="3"/>
            </a:xfrm>
            <a:custGeom>
              <a:avLst/>
              <a:gdLst>
                <a:gd name="T0" fmla="*/ 0 w 44"/>
                <a:gd name="T1" fmla="*/ 0 h 3"/>
                <a:gd name="T2" fmla="*/ 0 w 44"/>
                <a:gd name="T3" fmla="*/ 1 h 3"/>
                <a:gd name="T4" fmla="*/ 2 w 44"/>
                <a:gd name="T5" fmla="*/ 3 h 3"/>
                <a:gd name="T6" fmla="*/ 4 w 44"/>
                <a:gd name="T7" fmla="*/ 1 h 3"/>
                <a:gd name="T8" fmla="*/ 6 w 44"/>
                <a:gd name="T9" fmla="*/ 3 h 3"/>
                <a:gd name="T10" fmla="*/ 8 w 44"/>
                <a:gd name="T11" fmla="*/ 1 h 3"/>
                <a:gd name="T12" fmla="*/ 10 w 44"/>
                <a:gd name="T13" fmla="*/ 3 h 3"/>
                <a:gd name="T14" fmla="*/ 12 w 44"/>
                <a:gd name="T15" fmla="*/ 1 h 3"/>
                <a:gd name="T16" fmla="*/ 14 w 44"/>
                <a:gd name="T17" fmla="*/ 3 h 3"/>
                <a:gd name="T18" fmla="*/ 16 w 44"/>
                <a:gd name="T19" fmla="*/ 1 h 3"/>
                <a:gd name="T20" fmla="*/ 18 w 44"/>
                <a:gd name="T21" fmla="*/ 3 h 3"/>
                <a:gd name="T22" fmla="*/ 20 w 44"/>
                <a:gd name="T23" fmla="*/ 1 h 3"/>
                <a:gd name="T24" fmla="*/ 22 w 44"/>
                <a:gd name="T25" fmla="*/ 3 h 3"/>
                <a:gd name="T26" fmla="*/ 24 w 44"/>
                <a:gd name="T27" fmla="*/ 1 h 3"/>
                <a:gd name="T28" fmla="*/ 26 w 44"/>
                <a:gd name="T29" fmla="*/ 3 h 3"/>
                <a:gd name="T30" fmla="*/ 28 w 44"/>
                <a:gd name="T31" fmla="*/ 1 h 3"/>
                <a:gd name="T32" fmla="*/ 30 w 44"/>
                <a:gd name="T33" fmla="*/ 3 h 3"/>
                <a:gd name="T34" fmla="*/ 32 w 44"/>
                <a:gd name="T35" fmla="*/ 1 h 3"/>
                <a:gd name="T36" fmla="*/ 34 w 44"/>
                <a:gd name="T37" fmla="*/ 3 h 3"/>
                <a:gd name="T38" fmla="*/ 36 w 44"/>
                <a:gd name="T39" fmla="*/ 1 h 3"/>
                <a:gd name="T40" fmla="*/ 38 w 44"/>
                <a:gd name="T41" fmla="*/ 3 h 3"/>
                <a:gd name="T42" fmla="*/ 40 w 44"/>
                <a:gd name="T43" fmla="*/ 1 h 3"/>
                <a:gd name="T44" fmla="*/ 42 w 44"/>
                <a:gd name="T45" fmla="*/ 3 h 3"/>
                <a:gd name="T46" fmla="*/ 44 w 44"/>
                <a:gd name="T47" fmla="*/ 1 h 3"/>
                <a:gd name="T48" fmla="*/ 44 w 44"/>
                <a:gd name="T49" fmla="*/ 0 h 3"/>
                <a:gd name="T50" fmla="*/ 42 w 44"/>
                <a:gd name="T51" fmla="*/ 2 h 3"/>
                <a:gd name="T52" fmla="*/ 40 w 44"/>
                <a:gd name="T53" fmla="*/ 0 h 3"/>
                <a:gd name="T54" fmla="*/ 38 w 44"/>
                <a:gd name="T55" fmla="*/ 2 h 3"/>
                <a:gd name="T56" fmla="*/ 36 w 44"/>
                <a:gd name="T57" fmla="*/ 0 h 3"/>
                <a:gd name="T58" fmla="*/ 34 w 44"/>
                <a:gd name="T59" fmla="*/ 2 h 3"/>
                <a:gd name="T60" fmla="*/ 32 w 44"/>
                <a:gd name="T61" fmla="*/ 0 h 3"/>
                <a:gd name="T62" fmla="*/ 30 w 44"/>
                <a:gd name="T63" fmla="*/ 2 h 3"/>
                <a:gd name="T64" fmla="*/ 28 w 44"/>
                <a:gd name="T65" fmla="*/ 0 h 3"/>
                <a:gd name="T66" fmla="*/ 26 w 44"/>
                <a:gd name="T67" fmla="*/ 2 h 3"/>
                <a:gd name="T68" fmla="*/ 24 w 44"/>
                <a:gd name="T69" fmla="*/ 0 h 3"/>
                <a:gd name="T70" fmla="*/ 22 w 44"/>
                <a:gd name="T71" fmla="*/ 2 h 3"/>
                <a:gd name="T72" fmla="*/ 20 w 44"/>
                <a:gd name="T73" fmla="*/ 0 h 3"/>
                <a:gd name="T74" fmla="*/ 18 w 44"/>
                <a:gd name="T75" fmla="*/ 2 h 3"/>
                <a:gd name="T76" fmla="*/ 16 w 44"/>
                <a:gd name="T77" fmla="*/ 0 h 3"/>
                <a:gd name="T78" fmla="*/ 14 w 44"/>
                <a:gd name="T79" fmla="*/ 2 h 3"/>
                <a:gd name="T80" fmla="*/ 12 w 44"/>
                <a:gd name="T81" fmla="*/ 0 h 3"/>
                <a:gd name="T82" fmla="*/ 10 w 44"/>
                <a:gd name="T83" fmla="*/ 2 h 3"/>
                <a:gd name="T84" fmla="*/ 8 w 44"/>
                <a:gd name="T85" fmla="*/ 0 h 3"/>
                <a:gd name="T86" fmla="*/ 6 w 44"/>
                <a:gd name="T87" fmla="*/ 2 h 3"/>
                <a:gd name="T88" fmla="*/ 4 w 44"/>
                <a:gd name="T89" fmla="*/ 0 h 3"/>
                <a:gd name="T90" fmla="*/ 2 w 44"/>
                <a:gd name="T91" fmla="*/ 2 h 3"/>
                <a:gd name="T92" fmla="*/ 0 w 44"/>
                <a:gd name="T9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3">
                  <a:moveTo>
                    <a:pt x="0" y="0"/>
                  </a:moveTo>
                  <a:lnTo>
                    <a:pt x="0" y="1"/>
                  </a:lnTo>
                  <a:lnTo>
                    <a:pt x="2" y="3"/>
                  </a:lnTo>
                  <a:lnTo>
                    <a:pt x="4" y="1"/>
                  </a:lnTo>
                  <a:lnTo>
                    <a:pt x="6" y="3"/>
                  </a:lnTo>
                  <a:lnTo>
                    <a:pt x="8" y="1"/>
                  </a:lnTo>
                  <a:lnTo>
                    <a:pt x="10" y="3"/>
                  </a:lnTo>
                  <a:lnTo>
                    <a:pt x="12" y="1"/>
                  </a:lnTo>
                  <a:lnTo>
                    <a:pt x="14" y="3"/>
                  </a:lnTo>
                  <a:lnTo>
                    <a:pt x="16" y="1"/>
                  </a:lnTo>
                  <a:lnTo>
                    <a:pt x="18" y="3"/>
                  </a:lnTo>
                  <a:lnTo>
                    <a:pt x="20" y="1"/>
                  </a:lnTo>
                  <a:lnTo>
                    <a:pt x="22" y="3"/>
                  </a:lnTo>
                  <a:lnTo>
                    <a:pt x="24" y="1"/>
                  </a:lnTo>
                  <a:lnTo>
                    <a:pt x="26" y="3"/>
                  </a:lnTo>
                  <a:lnTo>
                    <a:pt x="28" y="1"/>
                  </a:lnTo>
                  <a:lnTo>
                    <a:pt x="30" y="3"/>
                  </a:lnTo>
                  <a:lnTo>
                    <a:pt x="32" y="1"/>
                  </a:lnTo>
                  <a:lnTo>
                    <a:pt x="34" y="3"/>
                  </a:lnTo>
                  <a:lnTo>
                    <a:pt x="36" y="1"/>
                  </a:lnTo>
                  <a:lnTo>
                    <a:pt x="38" y="3"/>
                  </a:lnTo>
                  <a:lnTo>
                    <a:pt x="40" y="1"/>
                  </a:lnTo>
                  <a:lnTo>
                    <a:pt x="42" y="3"/>
                  </a:lnTo>
                  <a:lnTo>
                    <a:pt x="44" y="1"/>
                  </a:lnTo>
                  <a:lnTo>
                    <a:pt x="44" y="0"/>
                  </a:lnTo>
                  <a:lnTo>
                    <a:pt x="42" y="2"/>
                  </a:lnTo>
                  <a:lnTo>
                    <a:pt x="40" y="0"/>
                  </a:lnTo>
                  <a:lnTo>
                    <a:pt x="38" y="2"/>
                  </a:lnTo>
                  <a:lnTo>
                    <a:pt x="36" y="0"/>
                  </a:lnTo>
                  <a:lnTo>
                    <a:pt x="34" y="2"/>
                  </a:lnTo>
                  <a:lnTo>
                    <a:pt x="32" y="0"/>
                  </a:lnTo>
                  <a:lnTo>
                    <a:pt x="30" y="2"/>
                  </a:lnTo>
                  <a:lnTo>
                    <a:pt x="28" y="0"/>
                  </a:lnTo>
                  <a:lnTo>
                    <a:pt x="26" y="2"/>
                  </a:lnTo>
                  <a:lnTo>
                    <a:pt x="24" y="0"/>
                  </a:lnTo>
                  <a:lnTo>
                    <a:pt x="22" y="2"/>
                  </a:lnTo>
                  <a:lnTo>
                    <a:pt x="20" y="0"/>
                  </a:lnTo>
                  <a:lnTo>
                    <a:pt x="18" y="2"/>
                  </a:lnTo>
                  <a:lnTo>
                    <a:pt x="16" y="0"/>
                  </a:lnTo>
                  <a:lnTo>
                    <a:pt x="14" y="2"/>
                  </a:lnTo>
                  <a:lnTo>
                    <a:pt x="12" y="0"/>
                  </a:lnTo>
                  <a:lnTo>
                    <a:pt x="10" y="2"/>
                  </a:lnTo>
                  <a:lnTo>
                    <a:pt x="8" y="0"/>
                  </a:lnTo>
                  <a:lnTo>
                    <a:pt x="6" y="2"/>
                  </a:lnTo>
                  <a:lnTo>
                    <a:pt x="4" y="0"/>
                  </a:lnTo>
                  <a:lnTo>
                    <a:pt x="2" y="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9"/>
            <p:cNvSpPr>
              <a:spLocks/>
            </p:cNvSpPr>
            <p:nvPr/>
          </p:nvSpPr>
          <p:spPr bwMode="auto">
            <a:xfrm>
              <a:off x="1703" y="2461"/>
              <a:ext cx="44" cy="3"/>
            </a:xfrm>
            <a:custGeom>
              <a:avLst/>
              <a:gdLst>
                <a:gd name="T0" fmla="*/ 0 w 44"/>
                <a:gd name="T1" fmla="*/ 0 h 3"/>
                <a:gd name="T2" fmla="*/ 0 w 44"/>
                <a:gd name="T3" fmla="*/ 1 h 3"/>
                <a:gd name="T4" fmla="*/ 2 w 44"/>
                <a:gd name="T5" fmla="*/ 3 h 3"/>
                <a:gd name="T6" fmla="*/ 4 w 44"/>
                <a:gd name="T7" fmla="*/ 1 h 3"/>
                <a:gd name="T8" fmla="*/ 6 w 44"/>
                <a:gd name="T9" fmla="*/ 3 h 3"/>
                <a:gd name="T10" fmla="*/ 8 w 44"/>
                <a:gd name="T11" fmla="*/ 1 h 3"/>
                <a:gd name="T12" fmla="*/ 10 w 44"/>
                <a:gd name="T13" fmla="*/ 3 h 3"/>
                <a:gd name="T14" fmla="*/ 12 w 44"/>
                <a:gd name="T15" fmla="*/ 1 h 3"/>
                <a:gd name="T16" fmla="*/ 14 w 44"/>
                <a:gd name="T17" fmla="*/ 3 h 3"/>
                <a:gd name="T18" fmla="*/ 16 w 44"/>
                <a:gd name="T19" fmla="*/ 1 h 3"/>
                <a:gd name="T20" fmla="*/ 18 w 44"/>
                <a:gd name="T21" fmla="*/ 3 h 3"/>
                <a:gd name="T22" fmla="*/ 20 w 44"/>
                <a:gd name="T23" fmla="*/ 1 h 3"/>
                <a:gd name="T24" fmla="*/ 22 w 44"/>
                <a:gd name="T25" fmla="*/ 3 h 3"/>
                <a:gd name="T26" fmla="*/ 24 w 44"/>
                <a:gd name="T27" fmla="*/ 1 h 3"/>
                <a:gd name="T28" fmla="*/ 26 w 44"/>
                <a:gd name="T29" fmla="*/ 3 h 3"/>
                <a:gd name="T30" fmla="*/ 28 w 44"/>
                <a:gd name="T31" fmla="*/ 1 h 3"/>
                <a:gd name="T32" fmla="*/ 30 w 44"/>
                <a:gd name="T33" fmla="*/ 3 h 3"/>
                <a:gd name="T34" fmla="*/ 32 w 44"/>
                <a:gd name="T35" fmla="*/ 1 h 3"/>
                <a:gd name="T36" fmla="*/ 34 w 44"/>
                <a:gd name="T37" fmla="*/ 3 h 3"/>
                <a:gd name="T38" fmla="*/ 36 w 44"/>
                <a:gd name="T39" fmla="*/ 1 h 3"/>
                <a:gd name="T40" fmla="*/ 38 w 44"/>
                <a:gd name="T41" fmla="*/ 3 h 3"/>
                <a:gd name="T42" fmla="*/ 40 w 44"/>
                <a:gd name="T43" fmla="*/ 1 h 3"/>
                <a:gd name="T44" fmla="*/ 42 w 44"/>
                <a:gd name="T45" fmla="*/ 3 h 3"/>
                <a:gd name="T46" fmla="*/ 44 w 44"/>
                <a:gd name="T47" fmla="*/ 1 h 3"/>
                <a:gd name="T48" fmla="*/ 44 w 44"/>
                <a:gd name="T49" fmla="*/ 0 h 3"/>
                <a:gd name="T50" fmla="*/ 42 w 44"/>
                <a:gd name="T51" fmla="*/ 2 h 3"/>
                <a:gd name="T52" fmla="*/ 40 w 44"/>
                <a:gd name="T53" fmla="*/ 0 h 3"/>
                <a:gd name="T54" fmla="*/ 38 w 44"/>
                <a:gd name="T55" fmla="*/ 2 h 3"/>
                <a:gd name="T56" fmla="*/ 36 w 44"/>
                <a:gd name="T57" fmla="*/ 0 h 3"/>
                <a:gd name="T58" fmla="*/ 34 w 44"/>
                <a:gd name="T59" fmla="*/ 2 h 3"/>
                <a:gd name="T60" fmla="*/ 32 w 44"/>
                <a:gd name="T61" fmla="*/ 0 h 3"/>
                <a:gd name="T62" fmla="*/ 30 w 44"/>
                <a:gd name="T63" fmla="*/ 2 h 3"/>
                <a:gd name="T64" fmla="*/ 28 w 44"/>
                <a:gd name="T65" fmla="*/ 0 h 3"/>
                <a:gd name="T66" fmla="*/ 26 w 44"/>
                <a:gd name="T67" fmla="*/ 2 h 3"/>
                <a:gd name="T68" fmla="*/ 24 w 44"/>
                <a:gd name="T69" fmla="*/ 0 h 3"/>
                <a:gd name="T70" fmla="*/ 22 w 44"/>
                <a:gd name="T71" fmla="*/ 2 h 3"/>
                <a:gd name="T72" fmla="*/ 20 w 44"/>
                <a:gd name="T73" fmla="*/ 0 h 3"/>
                <a:gd name="T74" fmla="*/ 18 w 44"/>
                <a:gd name="T75" fmla="*/ 2 h 3"/>
                <a:gd name="T76" fmla="*/ 16 w 44"/>
                <a:gd name="T77" fmla="*/ 0 h 3"/>
                <a:gd name="T78" fmla="*/ 14 w 44"/>
                <a:gd name="T79" fmla="*/ 2 h 3"/>
                <a:gd name="T80" fmla="*/ 12 w 44"/>
                <a:gd name="T81" fmla="*/ 0 h 3"/>
                <a:gd name="T82" fmla="*/ 10 w 44"/>
                <a:gd name="T83" fmla="*/ 2 h 3"/>
                <a:gd name="T84" fmla="*/ 8 w 44"/>
                <a:gd name="T85" fmla="*/ 0 h 3"/>
                <a:gd name="T86" fmla="*/ 6 w 44"/>
                <a:gd name="T87" fmla="*/ 2 h 3"/>
                <a:gd name="T88" fmla="*/ 4 w 44"/>
                <a:gd name="T89" fmla="*/ 0 h 3"/>
                <a:gd name="T90" fmla="*/ 2 w 44"/>
                <a:gd name="T91" fmla="*/ 2 h 3"/>
                <a:gd name="T92" fmla="*/ 0 w 44"/>
                <a:gd name="T9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3">
                  <a:moveTo>
                    <a:pt x="0" y="0"/>
                  </a:moveTo>
                  <a:lnTo>
                    <a:pt x="0" y="1"/>
                  </a:lnTo>
                  <a:lnTo>
                    <a:pt x="2" y="3"/>
                  </a:lnTo>
                  <a:lnTo>
                    <a:pt x="4" y="1"/>
                  </a:lnTo>
                  <a:lnTo>
                    <a:pt x="6" y="3"/>
                  </a:lnTo>
                  <a:lnTo>
                    <a:pt x="8" y="1"/>
                  </a:lnTo>
                  <a:lnTo>
                    <a:pt x="10" y="3"/>
                  </a:lnTo>
                  <a:lnTo>
                    <a:pt x="12" y="1"/>
                  </a:lnTo>
                  <a:lnTo>
                    <a:pt x="14" y="3"/>
                  </a:lnTo>
                  <a:lnTo>
                    <a:pt x="16" y="1"/>
                  </a:lnTo>
                  <a:lnTo>
                    <a:pt x="18" y="3"/>
                  </a:lnTo>
                  <a:lnTo>
                    <a:pt x="20" y="1"/>
                  </a:lnTo>
                  <a:lnTo>
                    <a:pt x="22" y="3"/>
                  </a:lnTo>
                  <a:lnTo>
                    <a:pt x="24" y="1"/>
                  </a:lnTo>
                  <a:lnTo>
                    <a:pt x="26" y="3"/>
                  </a:lnTo>
                  <a:lnTo>
                    <a:pt x="28" y="1"/>
                  </a:lnTo>
                  <a:lnTo>
                    <a:pt x="30" y="3"/>
                  </a:lnTo>
                  <a:lnTo>
                    <a:pt x="32" y="1"/>
                  </a:lnTo>
                  <a:lnTo>
                    <a:pt x="34" y="3"/>
                  </a:lnTo>
                  <a:lnTo>
                    <a:pt x="36" y="1"/>
                  </a:lnTo>
                  <a:lnTo>
                    <a:pt x="38" y="3"/>
                  </a:lnTo>
                  <a:lnTo>
                    <a:pt x="40" y="1"/>
                  </a:lnTo>
                  <a:lnTo>
                    <a:pt x="42" y="3"/>
                  </a:lnTo>
                  <a:lnTo>
                    <a:pt x="44" y="1"/>
                  </a:lnTo>
                  <a:lnTo>
                    <a:pt x="44" y="0"/>
                  </a:lnTo>
                  <a:lnTo>
                    <a:pt x="42" y="2"/>
                  </a:lnTo>
                  <a:lnTo>
                    <a:pt x="40" y="0"/>
                  </a:lnTo>
                  <a:lnTo>
                    <a:pt x="38" y="2"/>
                  </a:lnTo>
                  <a:lnTo>
                    <a:pt x="36" y="0"/>
                  </a:lnTo>
                  <a:lnTo>
                    <a:pt x="34" y="2"/>
                  </a:lnTo>
                  <a:lnTo>
                    <a:pt x="32" y="0"/>
                  </a:lnTo>
                  <a:lnTo>
                    <a:pt x="30" y="2"/>
                  </a:lnTo>
                  <a:lnTo>
                    <a:pt x="28" y="0"/>
                  </a:lnTo>
                  <a:lnTo>
                    <a:pt x="26" y="2"/>
                  </a:lnTo>
                  <a:lnTo>
                    <a:pt x="24" y="0"/>
                  </a:lnTo>
                  <a:lnTo>
                    <a:pt x="22" y="2"/>
                  </a:lnTo>
                  <a:lnTo>
                    <a:pt x="20" y="0"/>
                  </a:lnTo>
                  <a:lnTo>
                    <a:pt x="18" y="2"/>
                  </a:lnTo>
                  <a:lnTo>
                    <a:pt x="16" y="0"/>
                  </a:lnTo>
                  <a:lnTo>
                    <a:pt x="14" y="2"/>
                  </a:lnTo>
                  <a:lnTo>
                    <a:pt x="12" y="0"/>
                  </a:lnTo>
                  <a:lnTo>
                    <a:pt x="10" y="2"/>
                  </a:lnTo>
                  <a:lnTo>
                    <a:pt x="8" y="0"/>
                  </a:lnTo>
                  <a:lnTo>
                    <a:pt x="6" y="2"/>
                  </a:lnTo>
                  <a:lnTo>
                    <a:pt x="4" y="0"/>
                  </a:lnTo>
                  <a:lnTo>
                    <a:pt x="2" y="2"/>
                  </a:lnTo>
                  <a:lnTo>
                    <a:pt x="0"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70"/>
            <p:cNvSpPr>
              <a:spLocks/>
            </p:cNvSpPr>
            <p:nvPr/>
          </p:nvSpPr>
          <p:spPr bwMode="auto">
            <a:xfrm>
              <a:off x="1703" y="2969"/>
              <a:ext cx="44" cy="3"/>
            </a:xfrm>
            <a:custGeom>
              <a:avLst/>
              <a:gdLst>
                <a:gd name="T0" fmla="*/ 0 w 44"/>
                <a:gd name="T1" fmla="*/ 0 h 3"/>
                <a:gd name="T2" fmla="*/ 0 w 44"/>
                <a:gd name="T3" fmla="*/ 1 h 3"/>
                <a:gd name="T4" fmla="*/ 2 w 44"/>
                <a:gd name="T5" fmla="*/ 3 h 3"/>
                <a:gd name="T6" fmla="*/ 4 w 44"/>
                <a:gd name="T7" fmla="*/ 1 h 3"/>
                <a:gd name="T8" fmla="*/ 6 w 44"/>
                <a:gd name="T9" fmla="*/ 3 h 3"/>
                <a:gd name="T10" fmla="*/ 8 w 44"/>
                <a:gd name="T11" fmla="*/ 1 h 3"/>
                <a:gd name="T12" fmla="*/ 10 w 44"/>
                <a:gd name="T13" fmla="*/ 3 h 3"/>
                <a:gd name="T14" fmla="*/ 12 w 44"/>
                <a:gd name="T15" fmla="*/ 1 h 3"/>
                <a:gd name="T16" fmla="*/ 14 w 44"/>
                <a:gd name="T17" fmla="*/ 3 h 3"/>
                <a:gd name="T18" fmla="*/ 16 w 44"/>
                <a:gd name="T19" fmla="*/ 1 h 3"/>
                <a:gd name="T20" fmla="*/ 18 w 44"/>
                <a:gd name="T21" fmla="*/ 3 h 3"/>
                <a:gd name="T22" fmla="*/ 20 w 44"/>
                <a:gd name="T23" fmla="*/ 1 h 3"/>
                <a:gd name="T24" fmla="*/ 22 w 44"/>
                <a:gd name="T25" fmla="*/ 3 h 3"/>
                <a:gd name="T26" fmla="*/ 24 w 44"/>
                <a:gd name="T27" fmla="*/ 1 h 3"/>
                <a:gd name="T28" fmla="*/ 26 w 44"/>
                <a:gd name="T29" fmla="*/ 3 h 3"/>
                <a:gd name="T30" fmla="*/ 28 w 44"/>
                <a:gd name="T31" fmla="*/ 1 h 3"/>
                <a:gd name="T32" fmla="*/ 30 w 44"/>
                <a:gd name="T33" fmla="*/ 3 h 3"/>
                <a:gd name="T34" fmla="*/ 32 w 44"/>
                <a:gd name="T35" fmla="*/ 1 h 3"/>
                <a:gd name="T36" fmla="*/ 34 w 44"/>
                <a:gd name="T37" fmla="*/ 3 h 3"/>
                <a:gd name="T38" fmla="*/ 36 w 44"/>
                <a:gd name="T39" fmla="*/ 1 h 3"/>
                <a:gd name="T40" fmla="*/ 38 w 44"/>
                <a:gd name="T41" fmla="*/ 3 h 3"/>
                <a:gd name="T42" fmla="*/ 40 w 44"/>
                <a:gd name="T43" fmla="*/ 1 h 3"/>
                <a:gd name="T44" fmla="*/ 42 w 44"/>
                <a:gd name="T45" fmla="*/ 3 h 3"/>
                <a:gd name="T46" fmla="*/ 44 w 44"/>
                <a:gd name="T47" fmla="*/ 1 h 3"/>
                <a:gd name="T48" fmla="*/ 44 w 44"/>
                <a:gd name="T49" fmla="*/ 0 h 3"/>
                <a:gd name="T50" fmla="*/ 42 w 44"/>
                <a:gd name="T51" fmla="*/ 2 h 3"/>
                <a:gd name="T52" fmla="*/ 40 w 44"/>
                <a:gd name="T53" fmla="*/ 0 h 3"/>
                <a:gd name="T54" fmla="*/ 38 w 44"/>
                <a:gd name="T55" fmla="*/ 2 h 3"/>
                <a:gd name="T56" fmla="*/ 36 w 44"/>
                <a:gd name="T57" fmla="*/ 0 h 3"/>
                <a:gd name="T58" fmla="*/ 34 w 44"/>
                <a:gd name="T59" fmla="*/ 2 h 3"/>
                <a:gd name="T60" fmla="*/ 32 w 44"/>
                <a:gd name="T61" fmla="*/ 0 h 3"/>
                <a:gd name="T62" fmla="*/ 30 w 44"/>
                <a:gd name="T63" fmla="*/ 2 h 3"/>
                <a:gd name="T64" fmla="*/ 28 w 44"/>
                <a:gd name="T65" fmla="*/ 0 h 3"/>
                <a:gd name="T66" fmla="*/ 26 w 44"/>
                <a:gd name="T67" fmla="*/ 2 h 3"/>
                <a:gd name="T68" fmla="*/ 24 w 44"/>
                <a:gd name="T69" fmla="*/ 0 h 3"/>
                <a:gd name="T70" fmla="*/ 22 w 44"/>
                <a:gd name="T71" fmla="*/ 2 h 3"/>
                <a:gd name="T72" fmla="*/ 20 w 44"/>
                <a:gd name="T73" fmla="*/ 0 h 3"/>
                <a:gd name="T74" fmla="*/ 18 w 44"/>
                <a:gd name="T75" fmla="*/ 2 h 3"/>
                <a:gd name="T76" fmla="*/ 16 w 44"/>
                <a:gd name="T77" fmla="*/ 0 h 3"/>
                <a:gd name="T78" fmla="*/ 14 w 44"/>
                <a:gd name="T79" fmla="*/ 2 h 3"/>
                <a:gd name="T80" fmla="*/ 12 w 44"/>
                <a:gd name="T81" fmla="*/ 0 h 3"/>
                <a:gd name="T82" fmla="*/ 10 w 44"/>
                <a:gd name="T83" fmla="*/ 2 h 3"/>
                <a:gd name="T84" fmla="*/ 8 w 44"/>
                <a:gd name="T85" fmla="*/ 0 h 3"/>
                <a:gd name="T86" fmla="*/ 6 w 44"/>
                <a:gd name="T87" fmla="*/ 2 h 3"/>
                <a:gd name="T88" fmla="*/ 4 w 44"/>
                <a:gd name="T89" fmla="*/ 0 h 3"/>
                <a:gd name="T90" fmla="*/ 2 w 44"/>
                <a:gd name="T91" fmla="*/ 2 h 3"/>
                <a:gd name="T92" fmla="*/ 0 w 44"/>
                <a:gd name="T9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3">
                  <a:moveTo>
                    <a:pt x="0" y="0"/>
                  </a:moveTo>
                  <a:lnTo>
                    <a:pt x="0" y="1"/>
                  </a:lnTo>
                  <a:lnTo>
                    <a:pt x="2" y="3"/>
                  </a:lnTo>
                  <a:lnTo>
                    <a:pt x="4" y="1"/>
                  </a:lnTo>
                  <a:lnTo>
                    <a:pt x="6" y="3"/>
                  </a:lnTo>
                  <a:lnTo>
                    <a:pt x="8" y="1"/>
                  </a:lnTo>
                  <a:lnTo>
                    <a:pt x="10" y="3"/>
                  </a:lnTo>
                  <a:lnTo>
                    <a:pt x="12" y="1"/>
                  </a:lnTo>
                  <a:lnTo>
                    <a:pt x="14" y="3"/>
                  </a:lnTo>
                  <a:lnTo>
                    <a:pt x="16" y="1"/>
                  </a:lnTo>
                  <a:lnTo>
                    <a:pt x="18" y="3"/>
                  </a:lnTo>
                  <a:lnTo>
                    <a:pt x="20" y="1"/>
                  </a:lnTo>
                  <a:lnTo>
                    <a:pt x="22" y="3"/>
                  </a:lnTo>
                  <a:lnTo>
                    <a:pt x="24" y="1"/>
                  </a:lnTo>
                  <a:lnTo>
                    <a:pt x="26" y="3"/>
                  </a:lnTo>
                  <a:lnTo>
                    <a:pt x="28" y="1"/>
                  </a:lnTo>
                  <a:lnTo>
                    <a:pt x="30" y="3"/>
                  </a:lnTo>
                  <a:lnTo>
                    <a:pt x="32" y="1"/>
                  </a:lnTo>
                  <a:lnTo>
                    <a:pt x="34" y="3"/>
                  </a:lnTo>
                  <a:lnTo>
                    <a:pt x="36" y="1"/>
                  </a:lnTo>
                  <a:lnTo>
                    <a:pt x="38" y="3"/>
                  </a:lnTo>
                  <a:lnTo>
                    <a:pt x="40" y="1"/>
                  </a:lnTo>
                  <a:lnTo>
                    <a:pt x="42" y="3"/>
                  </a:lnTo>
                  <a:lnTo>
                    <a:pt x="44" y="1"/>
                  </a:lnTo>
                  <a:lnTo>
                    <a:pt x="44" y="0"/>
                  </a:lnTo>
                  <a:lnTo>
                    <a:pt x="42" y="2"/>
                  </a:lnTo>
                  <a:lnTo>
                    <a:pt x="40" y="0"/>
                  </a:lnTo>
                  <a:lnTo>
                    <a:pt x="38" y="2"/>
                  </a:lnTo>
                  <a:lnTo>
                    <a:pt x="36" y="0"/>
                  </a:lnTo>
                  <a:lnTo>
                    <a:pt x="34" y="2"/>
                  </a:lnTo>
                  <a:lnTo>
                    <a:pt x="32" y="0"/>
                  </a:lnTo>
                  <a:lnTo>
                    <a:pt x="30" y="2"/>
                  </a:lnTo>
                  <a:lnTo>
                    <a:pt x="28" y="0"/>
                  </a:lnTo>
                  <a:lnTo>
                    <a:pt x="26" y="2"/>
                  </a:lnTo>
                  <a:lnTo>
                    <a:pt x="24" y="0"/>
                  </a:lnTo>
                  <a:lnTo>
                    <a:pt x="22" y="2"/>
                  </a:lnTo>
                  <a:lnTo>
                    <a:pt x="20" y="0"/>
                  </a:lnTo>
                  <a:lnTo>
                    <a:pt x="18" y="2"/>
                  </a:lnTo>
                  <a:lnTo>
                    <a:pt x="16" y="0"/>
                  </a:lnTo>
                  <a:lnTo>
                    <a:pt x="14" y="2"/>
                  </a:lnTo>
                  <a:lnTo>
                    <a:pt x="12" y="0"/>
                  </a:lnTo>
                  <a:lnTo>
                    <a:pt x="10" y="2"/>
                  </a:lnTo>
                  <a:lnTo>
                    <a:pt x="8" y="0"/>
                  </a:lnTo>
                  <a:lnTo>
                    <a:pt x="6" y="2"/>
                  </a:lnTo>
                  <a:lnTo>
                    <a:pt x="4" y="0"/>
                  </a:lnTo>
                  <a:lnTo>
                    <a:pt x="2" y="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72"/>
            <p:cNvSpPr>
              <a:spLocks noChangeArrowheads="1"/>
            </p:cNvSpPr>
            <p:nvPr/>
          </p:nvSpPr>
          <p:spPr bwMode="auto">
            <a:xfrm>
              <a:off x="1668" y="2410"/>
              <a:ext cx="760" cy="162"/>
            </a:xfrm>
            <a:prstGeom prst="rect">
              <a:avLst/>
            </a:prstGeom>
            <a:solidFill>
              <a:srgbClr val="5555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8" name="TextBox 167"/>
          <p:cNvSpPr txBox="1"/>
          <p:nvPr/>
        </p:nvSpPr>
        <p:spPr bwMode="auto">
          <a:xfrm>
            <a:off x="618570" y="5640641"/>
            <a:ext cx="27432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b" anchorCtr="0" compatLnSpc="1">
            <a:prstTxWarp prst="textNoShape">
              <a:avLst/>
            </a:prstTxWarp>
            <a:spAutoFit/>
          </a:bodyPr>
          <a:lstStyle/>
          <a:p>
            <a:pPr algn="r" eaLnBrk="0" hangingPunct="0">
              <a:spcBef>
                <a:spcPts val="1000"/>
              </a:spcBef>
            </a:pPr>
            <a:r>
              <a:rPr lang="en-US" sz="1100" b="0" dirty="0">
                <a:solidFill>
                  <a:srgbClr val="555555"/>
                </a:solidFill>
                <a:latin typeface="Arial"/>
              </a:rPr>
              <a:t>CONSUMER PREFERENCE SHARE</a:t>
            </a:r>
          </a:p>
        </p:txBody>
      </p:sp>
      <p:sp>
        <p:nvSpPr>
          <p:cNvPr id="169" name="TextBox 168"/>
          <p:cNvSpPr txBox="1"/>
          <p:nvPr/>
        </p:nvSpPr>
        <p:spPr bwMode="auto">
          <a:xfrm>
            <a:off x="3669163" y="5822691"/>
            <a:ext cx="138499" cy="545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dirty="0">
                <a:solidFill>
                  <a:srgbClr val="4C9B2B"/>
                </a:solidFill>
                <a:latin typeface="Arial"/>
              </a:rPr>
              <a:t>Little Hugs</a:t>
            </a:r>
          </a:p>
        </p:txBody>
      </p:sp>
      <p:sp>
        <p:nvSpPr>
          <p:cNvPr id="170" name="TextBox 169"/>
          <p:cNvSpPr txBox="1"/>
          <p:nvPr/>
        </p:nvSpPr>
        <p:spPr bwMode="auto">
          <a:xfrm>
            <a:off x="3830758" y="5822690"/>
            <a:ext cx="138499" cy="615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dirty="0">
                <a:solidFill>
                  <a:srgbClr val="4C9B2B"/>
                </a:solidFill>
                <a:latin typeface="Arial"/>
              </a:rPr>
              <a:t>Great Value</a:t>
            </a:r>
          </a:p>
        </p:txBody>
      </p:sp>
      <p:sp>
        <p:nvSpPr>
          <p:cNvPr id="171" name="TextBox 170"/>
          <p:cNvSpPr txBox="1"/>
          <p:nvPr/>
        </p:nvSpPr>
        <p:spPr bwMode="auto">
          <a:xfrm>
            <a:off x="4079427" y="5822691"/>
            <a:ext cx="1384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a:solidFill>
                  <a:srgbClr val="4C9B2B"/>
                </a:solidFill>
                <a:latin typeface="Arial"/>
              </a:rPr>
              <a:t>Crush</a:t>
            </a:r>
            <a:endParaRPr lang="en-US" sz="900" b="0" dirty="0" err="1">
              <a:solidFill>
                <a:srgbClr val="4C9B2B"/>
              </a:solidFill>
              <a:latin typeface="Arial"/>
            </a:endParaRPr>
          </a:p>
        </p:txBody>
      </p:sp>
      <p:sp>
        <p:nvSpPr>
          <p:cNvPr id="172" name="TextBox 171"/>
          <p:cNvSpPr txBox="1"/>
          <p:nvPr/>
        </p:nvSpPr>
        <p:spPr bwMode="auto">
          <a:xfrm>
            <a:off x="4538685" y="5758893"/>
            <a:ext cx="138499" cy="852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dirty="0">
                <a:solidFill>
                  <a:srgbClr val="5B83BA"/>
                </a:solidFill>
                <a:latin typeface="Arial"/>
              </a:rPr>
              <a:t>Current Kool-Aid</a:t>
            </a:r>
          </a:p>
        </p:txBody>
      </p:sp>
      <p:sp>
        <p:nvSpPr>
          <p:cNvPr id="173" name="TextBox 172"/>
          <p:cNvSpPr txBox="1"/>
          <p:nvPr/>
        </p:nvSpPr>
        <p:spPr bwMode="auto">
          <a:xfrm>
            <a:off x="4630510" y="5758892"/>
            <a:ext cx="138499" cy="83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a:solidFill>
                  <a:srgbClr val="4C9B2B"/>
                </a:solidFill>
                <a:latin typeface="Arial"/>
              </a:rPr>
              <a:t>Hawaiian Punch</a:t>
            </a:r>
            <a:endParaRPr lang="en-US" sz="900" b="0" dirty="0" err="1">
              <a:solidFill>
                <a:srgbClr val="4C9B2B"/>
              </a:solidFill>
              <a:latin typeface="Arial"/>
            </a:endParaRPr>
          </a:p>
        </p:txBody>
      </p:sp>
      <p:sp>
        <p:nvSpPr>
          <p:cNvPr id="174" name="TextBox 173"/>
          <p:cNvSpPr txBox="1"/>
          <p:nvPr/>
        </p:nvSpPr>
        <p:spPr bwMode="auto">
          <a:xfrm>
            <a:off x="4781289" y="5822690"/>
            <a:ext cx="138499" cy="51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a:solidFill>
                  <a:srgbClr val="5B83BA"/>
                </a:solidFill>
                <a:latin typeface="Arial"/>
              </a:rPr>
              <a:t>Capri Sun</a:t>
            </a:r>
            <a:endParaRPr lang="en-US" sz="900" b="0" dirty="0" err="1">
              <a:solidFill>
                <a:srgbClr val="5B83BA"/>
              </a:solidFill>
              <a:latin typeface="Arial"/>
            </a:endParaRPr>
          </a:p>
        </p:txBody>
      </p:sp>
      <p:sp>
        <p:nvSpPr>
          <p:cNvPr id="175" name="TextBox 174"/>
          <p:cNvSpPr txBox="1"/>
          <p:nvPr/>
        </p:nvSpPr>
        <p:spPr bwMode="auto">
          <a:xfrm>
            <a:off x="5074723" y="5822691"/>
            <a:ext cx="138499" cy="301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a:solidFill>
                  <a:srgbClr val="4C9B2B"/>
                </a:solidFill>
                <a:latin typeface="Arial"/>
              </a:rPr>
              <a:t>Sprite</a:t>
            </a:r>
            <a:endParaRPr lang="en-US" sz="900" b="0" dirty="0" err="1">
              <a:solidFill>
                <a:srgbClr val="4C9B2B"/>
              </a:solidFill>
              <a:latin typeface="Arial"/>
            </a:endParaRPr>
          </a:p>
        </p:txBody>
      </p:sp>
      <p:sp>
        <p:nvSpPr>
          <p:cNvPr id="176" name="TextBox 175"/>
          <p:cNvSpPr txBox="1"/>
          <p:nvPr/>
        </p:nvSpPr>
        <p:spPr bwMode="auto">
          <a:xfrm>
            <a:off x="5163910" y="5822691"/>
            <a:ext cx="138499"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a:solidFill>
                  <a:srgbClr val="4C9B2B"/>
                </a:solidFill>
                <a:latin typeface="Arial"/>
              </a:rPr>
              <a:t>AriZona</a:t>
            </a:r>
            <a:endParaRPr lang="en-US" sz="900" b="0" dirty="0" err="1">
              <a:solidFill>
                <a:srgbClr val="4C9B2B"/>
              </a:solidFill>
              <a:latin typeface="Arial"/>
            </a:endParaRPr>
          </a:p>
        </p:txBody>
      </p:sp>
      <p:sp>
        <p:nvSpPr>
          <p:cNvPr id="177" name="TextBox 176"/>
          <p:cNvSpPr txBox="1"/>
          <p:nvPr/>
        </p:nvSpPr>
        <p:spPr bwMode="auto">
          <a:xfrm>
            <a:off x="5910812" y="5822691"/>
            <a:ext cx="138499" cy="628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a:solidFill>
                  <a:srgbClr val="4C9B2B"/>
                </a:solidFill>
                <a:latin typeface="Arial"/>
              </a:rPr>
              <a:t>Minute Maid</a:t>
            </a:r>
            <a:endParaRPr lang="en-US" sz="900" b="0" dirty="0" err="1">
              <a:solidFill>
                <a:srgbClr val="4C9B2B"/>
              </a:solidFill>
              <a:latin typeface="Arial"/>
            </a:endParaRPr>
          </a:p>
        </p:txBody>
      </p:sp>
      <p:sp>
        <p:nvSpPr>
          <p:cNvPr id="178" name="TextBox 177"/>
          <p:cNvSpPr txBox="1"/>
          <p:nvPr/>
        </p:nvSpPr>
        <p:spPr bwMode="auto">
          <a:xfrm>
            <a:off x="6178177" y="5822691"/>
            <a:ext cx="138499" cy="141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mongolianVert" wrap="none" lIns="0" tIns="0" rIns="0" bIns="0" numCol="1" rtlCol="0" anchor="t" anchorCtr="0" compatLnSpc="1">
            <a:prstTxWarp prst="textNoShape">
              <a:avLst/>
            </a:prstTxWarp>
            <a:spAutoFit/>
          </a:bodyPr>
          <a:lstStyle/>
          <a:p>
            <a:pPr eaLnBrk="0" hangingPunct="0">
              <a:spcBef>
                <a:spcPts val="1000"/>
              </a:spcBef>
            </a:pPr>
            <a:r>
              <a:rPr lang="en-US" sz="900" b="0">
                <a:solidFill>
                  <a:srgbClr val="4C9B2B"/>
                </a:solidFill>
                <a:latin typeface="Arial"/>
              </a:rPr>
              <a:t>V8</a:t>
            </a:r>
            <a:endParaRPr lang="en-US" sz="900" b="0" dirty="0" err="1">
              <a:solidFill>
                <a:srgbClr val="4C9B2B"/>
              </a:solidFill>
              <a:latin typeface="Arial"/>
            </a:endParaRPr>
          </a:p>
        </p:txBody>
      </p:sp>
      <p:sp>
        <p:nvSpPr>
          <p:cNvPr id="184" name="Curved Up Arrow 183"/>
          <p:cNvSpPr/>
          <p:nvPr/>
        </p:nvSpPr>
        <p:spPr bwMode="auto">
          <a:xfrm rot="16200000">
            <a:off x="6122194" y="4846285"/>
            <a:ext cx="780145" cy="445477"/>
          </a:xfrm>
          <a:prstGeom prst="curvedUpArrow">
            <a:avLst/>
          </a:prstGeom>
          <a:solidFill>
            <a:schemeClr val="accent4">
              <a:lumMod val="60000"/>
              <a:lumOff val="4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254" rIns="91440" bIns="254" numCol="1" rtlCol="0" anchor="t" anchorCtr="0" compatLnSpc="1">
            <a:prstTxWarp prst="textNoShape">
              <a:avLst/>
            </a:prstTxWarp>
            <a:spAutoFit/>
          </a:bodyPr>
          <a:lstStyle/>
          <a:p>
            <a:pPr marL="0" marR="0" indent="0" algn="ctr" defTabSz="914400" eaLnBrk="0" latinLnBrk="0" hangingPunct="0">
              <a:lnSpc>
                <a:spcPct val="100000"/>
              </a:lnSpc>
              <a:spcBef>
                <a:spcPts val="1000"/>
              </a:spcBef>
              <a:buClrTx/>
              <a:buSzTx/>
              <a:buFontTx/>
              <a:buNone/>
              <a:tabLst/>
            </a:pPr>
            <a:endParaRPr lang="en-US" sz="1000" b="0" dirty="0" err="1">
              <a:solidFill>
                <a:srgbClr val="333333"/>
              </a:solidFill>
              <a:latin typeface="+mn-lt"/>
            </a:endParaRPr>
          </a:p>
        </p:txBody>
      </p:sp>
      <p:sp>
        <p:nvSpPr>
          <p:cNvPr id="185" name="Rounded Rectangle 184"/>
          <p:cNvSpPr/>
          <p:nvPr/>
        </p:nvSpPr>
        <p:spPr bwMode="auto">
          <a:xfrm>
            <a:off x="6879201" y="4546675"/>
            <a:ext cx="1286603" cy="919968"/>
          </a:xfrm>
          <a:prstGeom prst="roundRect">
            <a:avLst/>
          </a:prstGeom>
          <a:solidFill>
            <a:schemeClr val="accent4">
              <a:lumMod val="20000"/>
              <a:lumOff val="8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254" rIns="91440" bIns="254" numCol="1" rtlCol="0" anchor="t" anchorCtr="0" compatLnSpc="1">
            <a:prstTxWarp prst="textNoShape">
              <a:avLst/>
            </a:prstTxWarp>
            <a:spAutoFit/>
          </a:bodyPr>
          <a:lstStyle/>
          <a:p>
            <a:pPr marL="0" marR="0" indent="0" algn="ctr" defTabSz="914400" eaLnBrk="0" latinLnBrk="0" hangingPunct="0">
              <a:lnSpc>
                <a:spcPct val="100000"/>
              </a:lnSpc>
              <a:spcBef>
                <a:spcPts val="1000"/>
              </a:spcBef>
              <a:buClrTx/>
              <a:buSzTx/>
              <a:buFontTx/>
              <a:buNone/>
              <a:tabLst/>
            </a:pPr>
            <a:r>
              <a:rPr lang="en-US" b="0" dirty="0">
                <a:solidFill>
                  <a:srgbClr val="333333"/>
                </a:solidFill>
                <a:latin typeface="+mn-lt"/>
              </a:rPr>
              <a:t>~54% lift over Current</a:t>
            </a:r>
          </a:p>
        </p:txBody>
      </p:sp>
      <p:sp>
        <p:nvSpPr>
          <p:cNvPr id="186" name="Isosceles Triangle 185"/>
          <p:cNvSpPr/>
          <p:nvPr/>
        </p:nvSpPr>
        <p:spPr bwMode="auto">
          <a:xfrm>
            <a:off x="3705196"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87" name="Isosceles Triangle 186"/>
          <p:cNvSpPr/>
          <p:nvPr/>
        </p:nvSpPr>
        <p:spPr bwMode="auto">
          <a:xfrm>
            <a:off x="3866791"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88" name="Isosceles Triangle 187"/>
          <p:cNvSpPr/>
          <p:nvPr/>
        </p:nvSpPr>
        <p:spPr bwMode="auto">
          <a:xfrm>
            <a:off x="4115460"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89" name="Isosceles Triangle 188"/>
          <p:cNvSpPr/>
          <p:nvPr/>
        </p:nvSpPr>
        <p:spPr bwMode="auto">
          <a:xfrm>
            <a:off x="4619205"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90" name="Isosceles Triangle 189"/>
          <p:cNvSpPr/>
          <p:nvPr/>
        </p:nvSpPr>
        <p:spPr bwMode="auto">
          <a:xfrm>
            <a:off x="4817322"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91" name="Isosceles Triangle 190"/>
          <p:cNvSpPr/>
          <p:nvPr/>
        </p:nvSpPr>
        <p:spPr bwMode="auto">
          <a:xfrm>
            <a:off x="5110756"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92" name="Isosceles Triangle 191"/>
          <p:cNvSpPr/>
          <p:nvPr/>
        </p:nvSpPr>
        <p:spPr bwMode="auto">
          <a:xfrm>
            <a:off x="5208317"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93" name="Isosceles Triangle 192"/>
          <p:cNvSpPr/>
          <p:nvPr/>
        </p:nvSpPr>
        <p:spPr bwMode="auto">
          <a:xfrm>
            <a:off x="5946845"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94" name="Isosceles Triangle 193"/>
          <p:cNvSpPr/>
          <p:nvPr/>
        </p:nvSpPr>
        <p:spPr bwMode="auto">
          <a:xfrm>
            <a:off x="6214210" y="5627759"/>
            <a:ext cx="76200" cy="76200"/>
          </a:xfrm>
          <a:prstGeom prst="triangle">
            <a:avLst/>
          </a:prstGeom>
          <a:solidFill>
            <a:srgbClr val="55555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97" name="Isosceles Triangle 196"/>
          <p:cNvSpPr/>
          <p:nvPr/>
        </p:nvSpPr>
        <p:spPr bwMode="auto">
          <a:xfrm>
            <a:off x="4562018" y="5602358"/>
            <a:ext cx="101600" cy="101603"/>
          </a:xfrm>
          <a:prstGeom prst="triangle">
            <a:avLst/>
          </a:prstGeom>
          <a:solidFill>
            <a:srgbClr val="E8772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spcBef>
                <a:spcPts val="1000"/>
              </a:spcBef>
              <a:buClrTx/>
              <a:buSzTx/>
              <a:buFontTx/>
              <a:buNone/>
              <a:tabLst/>
            </a:pPr>
            <a:endParaRPr lang="en-US" sz="1900" b="0" dirty="0" err="1">
              <a:solidFill>
                <a:srgbClr val="333333"/>
              </a:solidFill>
              <a:latin typeface="+mn-lt"/>
            </a:endParaRPr>
          </a:p>
        </p:txBody>
      </p:sp>
      <p:sp>
        <p:nvSpPr>
          <p:cNvPr id="199" name="TextBox 198"/>
          <p:cNvSpPr txBox="1"/>
          <p:nvPr/>
        </p:nvSpPr>
        <p:spPr>
          <a:xfrm>
            <a:off x="904890" y="6581001"/>
            <a:ext cx="2170559" cy="276999"/>
          </a:xfrm>
          <a:prstGeom prst="rect">
            <a:avLst/>
          </a:prstGeom>
          <a:noFill/>
        </p:spPr>
        <p:txBody>
          <a:bodyPr wrap="square" rtlCol="0">
            <a:spAutoFit/>
          </a:bodyPr>
          <a:lstStyle/>
          <a:p>
            <a:pPr algn="ctr"/>
            <a:r>
              <a:rPr lang="en-US" sz="1200" dirty="0">
                <a:solidFill>
                  <a:schemeClr val="bg1"/>
                </a:solidFill>
              </a:rPr>
              <a:t>*Source: </a:t>
            </a:r>
            <a:r>
              <a:rPr lang="en-US" sz="1200" dirty="0" err="1">
                <a:solidFill>
                  <a:schemeClr val="bg1"/>
                </a:solidFill>
              </a:rPr>
              <a:t>Affinova</a:t>
            </a:r>
            <a:r>
              <a:rPr lang="en-US" sz="1200" dirty="0">
                <a:solidFill>
                  <a:schemeClr val="bg1"/>
                </a:solidFill>
              </a:rPr>
              <a:t>, 2014</a:t>
            </a:r>
          </a:p>
        </p:txBody>
      </p:sp>
      <p:sp>
        <p:nvSpPr>
          <p:cNvPr id="202" name="Rectangle 50"/>
          <p:cNvSpPr>
            <a:spLocks noChangeArrowheads="1"/>
          </p:cNvSpPr>
          <p:nvPr/>
        </p:nvSpPr>
        <p:spPr bwMode="auto">
          <a:xfrm>
            <a:off x="4964525" y="5211415"/>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2.6</a:t>
            </a:r>
          </a:p>
        </p:txBody>
      </p:sp>
      <p:sp>
        <p:nvSpPr>
          <p:cNvPr id="206" name="Title 1"/>
          <p:cNvSpPr txBox="1">
            <a:spLocks/>
          </p:cNvSpPr>
          <p:nvPr/>
        </p:nvSpPr>
        <p:spPr>
          <a:xfrm>
            <a:off x="1682765" y="981312"/>
            <a:ext cx="2079467" cy="305468"/>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1" kern="1200">
                <a:solidFill>
                  <a:srgbClr val="002C5F"/>
                </a:solidFill>
                <a:latin typeface="+mj-lt"/>
                <a:ea typeface="+mj-ea"/>
                <a:cs typeface="+mj-cs"/>
              </a:defRPr>
            </a:lvl1pPr>
          </a:lstStyle>
          <a:p>
            <a:r>
              <a:rPr lang="en-US" sz="1800" u="sng" dirty="0">
                <a:solidFill>
                  <a:schemeClr val="tx1">
                    <a:lumMod val="50000"/>
                    <a:lumOff val="50000"/>
                  </a:schemeClr>
                </a:solidFill>
              </a:rPr>
              <a:t>TC 2 </a:t>
            </a:r>
            <a:r>
              <a:rPr lang="en-US" sz="1200" u="sng" dirty="0">
                <a:solidFill>
                  <a:schemeClr val="tx1">
                    <a:lumMod val="50000"/>
                    <a:lumOff val="50000"/>
                  </a:schemeClr>
                </a:solidFill>
              </a:rPr>
              <a:t>(Childhood Memories)</a:t>
            </a:r>
          </a:p>
        </p:txBody>
      </p:sp>
      <p:pic>
        <p:nvPicPr>
          <p:cNvPr id="2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570" y="1370581"/>
            <a:ext cx="4042980" cy="3034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8" name="Title 1"/>
          <p:cNvSpPr>
            <a:spLocks noGrp="1"/>
          </p:cNvSpPr>
          <p:nvPr>
            <p:ph type="title"/>
          </p:nvPr>
        </p:nvSpPr>
        <p:spPr>
          <a:xfrm>
            <a:off x="12901" y="127591"/>
            <a:ext cx="9184257" cy="797443"/>
          </a:xfrm>
        </p:spPr>
        <p:txBody>
          <a:bodyPr anchor="t">
            <a:noAutofit/>
          </a:bodyPr>
          <a:lstStyle/>
          <a:p>
            <a:r>
              <a:rPr lang="en-US" sz="2000" dirty="0"/>
              <a:t>A Less Sugar/Contains Vitamin C Kool Aid claim positioning outperformed the majority of the tested competition in </a:t>
            </a:r>
            <a:r>
              <a:rPr lang="en-US" sz="2000" dirty="0" err="1"/>
              <a:t>Affinova</a:t>
            </a:r>
            <a:r>
              <a:rPr lang="en-US" sz="2000" dirty="0"/>
              <a:t> re-stager</a:t>
            </a:r>
            <a:endParaRPr lang="en-US" sz="2000" dirty="0">
              <a:solidFill>
                <a:srgbClr val="FF0000"/>
              </a:solidFill>
            </a:endParaRPr>
          </a:p>
        </p:txBody>
      </p:sp>
      <p:pic>
        <p:nvPicPr>
          <p:cNvPr id="209" name="Picture 3" descr="100714-134014 kdan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3872" y="991945"/>
            <a:ext cx="140701" cy="3592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0" name="Text Placeholder 2"/>
          <p:cNvSpPr>
            <a:spLocks noGrp="1"/>
          </p:cNvSpPr>
          <p:nvPr>
            <p:ph type="body" sz="quarter" idx="4294967295"/>
          </p:nvPr>
        </p:nvSpPr>
        <p:spPr>
          <a:xfrm>
            <a:off x="5313651" y="1102199"/>
            <a:ext cx="3429888" cy="3205482"/>
          </a:xfrm>
          <a:prstGeom prst="rect">
            <a:avLst/>
          </a:prstGeom>
        </p:spPr>
        <p:txBody>
          <a:bodyPr>
            <a:noAutofit/>
          </a:bodyPr>
          <a:lstStyle/>
          <a:p>
            <a:r>
              <a:rPr lang="en-US" sz="1500" b="0" dirty="0"/>
              <a:t>“Restages focusing on sugar control (TC 1 &amp; POC Sugar Control) and nostalgia (TC 2) provide a </a:t>
            </a:r>
            <a:r>
              <a:rPr lang="en-US" sz="1500" dirty="0">
                <a:solidFill>
                  <a:schemeClr val="tx2">
                    <a:lumMod val="75000"/>
                  </a:schemeClr>
                </a:solidFill>
              </a:rPr>
              <a:t>significant lift in preference over current (~54% increase) and other restages.</a:t>
            </a:r>
            <a:r>
              <a:rPr lang="en-US" sz="1500" b="0" dirty="0"/>
              <a:t>”</a:t>
            </a:r>
            <a:endParaRPr lang="en-US" sz="1500" dirty="0"/>
          </a:p>
          <a:p>
            <a:pPr marL="0" indent="0">
              <a:buNone/>
            </a:pPr>
            <a:endParaRPr lang="en-US" sz="1500" b="0" dirty="0"/>
          </a:p>
          <a:p>
            <a:r>
              <a:rPr lang="en-US" sz="1500" b="0" dirty="0"/>
              <a:t>“Additionally, the winning restages </a:t>
            </a:r>
            <a:r>
              <a:rPr lang="en-US" sz="1500" dirty="0">
                <a:solidFill>
                  <a:schemeClr val="tx2">
                    <a:lumMod val="75000"/>
                  </a:schemeClr>
                </a:solidFill>
              </a:rPr>
              <a:t>outperform the majority of tested competition</a:t>
            </a:r>
            <a:r>
              <a:rPr lang="en-US" sz="1500" b="0" dirty="0"/>
              <a:t>, notably Hawaiian Punch, Capri Sun, Sprite and Arizona which the current falls below.”</a:t>
            </a:r>
          </a:p>
        </p:txBody>
      </p:sp>
      <p:sp>
        <p:nvSpPr>
          <p:cNvPr id="58" name="Freeform 49"/>
          <p:cNvSpPr>
            <a:spLocks noEditPoints="1"/>
          </p:cNvSpPr>
          <p:nvPr/>
        </p:nvSpPr>
        <p:spPr bwMode="auto">
          <a:xfrm>
            <a:off x="3500652" y="5211415"/>
            <a:ext cx="1280637" cy="280988"/>
          </a:xfrm>
          <a:custGeom>
            <a:avLst/>
            <a:gdLst>
              <a:gd name="T0" fmla="*/ 0 w 9424"/>
              <a:gd name="T1" fmla="*/ 64 h 1424"/>
              <a:gd name="T2" fmla="*/ 64 w 9424"/>
              <a:gd name="T3" fmla="*/ 0 h 1424"/>
              <a:gd name="T4" fmla="*/ 9360 w 9424"/>
              <a:gd name="T5" fmla="*/ 0 h 1424"/>
              <a:gd name="T6" fmla="*/ 9424 w 9424"/>
              <a:gd name="T7" fmla="*/ 64 h 1424"/>
              <a:gd name="T8" fmla="*/ 9424 w 9424"/>
              <a:gd name="T9" fmla="*/ 1360 h 1424"/>
              <a:gd name="T10" fmla="*/ 9360 w 9424"/>
              <a:gd name="T11" fmla="*/ 1424 h 1424"/>
              <a:gd name="T12" fmla="*/ 64 w 9424"/>
              <a:gd name="T13" fmla="*/ 1424 h 1424"/>
              <a:gd name="T14" fmla="*/ 0 w 9424"/>
              <a:gd name="T15" fmla="*/ 1360 h 1424"/>
              <a:gd name="T16" fmla="*/ 0 w 9424"/>
              <a:gd name="T17" fmla="*/ 64 h 1424"/>
              <a:gd name="T18" fmla="*/ 128 w 9424"/>
              <a:gd name="T19" fmla="*/ 1360 h 1424"/>
              <a:gd name="T20" fmla="*/ 64 w 9424"/>
              <a:gd name="T21" fmla="*/ 1296 h 1424"/>
              <a:gd name="T22" fmla="*/ 9360 w 9424"/>
              <a:gd name="T23" fmla="*/ 1296 h 1424"/>
              <a:gd name="T24" fmla="*/ 9296 w 9424"/>
              <a:gd name="T25" fmla="*/ 1360 h 1424"/>
              <a:gd name="T26" fmla="*/ 9296 w 9424"/>
              <a:gd name="T27" fmla="*/ 64 h 1424"/>
              <a:gd name="T28" fmla="*/ 9360 w 9424"/>
              <a:gd name="T29" fmla="*/ 128 h 1424"/>
              <a:gd name="T30" fmla="*/ 64 w 9424"/>
              <a:gd name="T31" fmla="*/ 128 h 1424"/>
              <a:gd name="T32" fmla="*/ 128 w 9424"/>
              <a:gd name="T33" fmla="*/ 64 h 1424"/>
              <a:gd name="T34" fmla="*/ 128 w 9424"/>
              <a:gd name="T35" fmla="*/ 136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24" h="1424">
                <a:moveTo>
                  <a:pt x="0" y="64"/>
                </a:moveTo>
                <a:cubicBezTo>
                  <a:pt x="0" y="29"/>
                  <a:pt x="29" y="0"/>
                  <a:pt x="64" y="0"/>
                </a:cubicBezTo>
                <a:lnTo>
                  <a:pt x="9360" y="0"/>
                </a:lnTo>
                <a:cubicBezTo>
                  <a:pt x="9396" y="0"/>
                  <a:pt x="9424" y="29"/>
                  <a:pt x="9424" y="64"/>
                </a:cubicBezTo>
                <a:lnTo>
                  <a:pt x="9424" y="1360"/>
                </a:lnTo>
                <a:cubicBezTo>
                  <a:pt x="9424" y="1396"/>
                  <a:pt x="9396" y="1424"/>
                  <a:pt x="9360" y="1424"/>
                </a:cubicBezTo>
                <a:lnTo>
                  <a:pt x="64" y="1424"/>
                </a:lnTo>
                <a:cubicBezTo>
                  <a:pt x="29" y="1424"/>
                  <a:pt x="0" y="1396"/>
                  <a:pt x="0" y="1360"/>
                </a:cubicBezTo>
                <a:lnTo>
                  <a:pt x="0" y="64"/>
                </a:lnTo>
                <a:close/>
                <a:moveTo>
                  <a:pt x="128" y="1360"/>
                </a:moveTo>
                <a:lnTo>
                  <a:pt x="64" y="1296"/>
                </a:lnTo>
                <a:lnTo>
                  <a:pt x="9360" y="1296"/>
                </a:lnTo>
                <a:lnTo>
                  <a:pt x="9296" y="1360"/>
                </a:lnTo>
                <a:lnTo>
                  <a:pt x="9296" y="64"/>
                </a:lnTo>
                <a:lnTo>
                  <a:pt x="9360" y="128"/>
                </a:lnTo>
                <a:lnTo>
                  <a:pt x="64" y="128"/>
                </a:lnTo>
                <a:lnTo>
                  <a:pt x="128" y="64"/>
                </a:lnTo>
                <a:lnTo>
                  <a:pt x="128" y="1360"/>
                </a:lnTo>
                <a:close/>
              </a:path>
            </a:pathLst>
          </a:custGeom>
          <a:solidFill>
            <a:srgbClr val="FFFFFF"/>
          </a:solidFill>
          <a:ln w="1"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9"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12</a:t>
            </a:fld>
            <a:endParaRPr lang="en-US" dirty="0"/>
          </a:p>
        </p:txBody>
      </p:sp>
    </p:spTree>
    <p:extLst>
      <p:ext uri="{BB962C8B-B14F-4D97-AF65-F5344CB8AC3E}">
        <p14:creationId xmlns:p14="http://schemas.microsoft.com/office/powerpoint/2010/main" val="34042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71" grpId="0"/>
      <p:bldP spid="172" grpId="0"/>
      <p:bldP spid="173" grpId="0"/>
      <p:bldP spid="174" grpId="0"/>
      <p:bldP spid="175" grpId="0"/>
      <p:bldP spid="176" grpId="0"/>
      <p:bldP spid="177" grpId="0"/>
      <p:bldP spid="178" grpId="0"/>
      <p:bldP spid="186" grpId="0" animBg="1"/>
      <p:bldP spid="187" grpId="0" animBg="1"/>
      <p:bldP spid="188" grpId="0" animBg="1"/>
      <p:bldP spid="189" grpId="0" animBg="1"/>
      <p:bldP spid="190" grpId="0" animBg="1"/>
      <p:bldP spid="191" grpId="0" animBg="1"/>
      <p:bldP spid="192" grpId="0" animBg="1"/>
      <p:bldP spid="193" grpId="0" animBg="1"/>
      <p:bldP spid="194"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41" y="168606"/>
            <a:ext cx="8556479" cy="738020"/>
          </a:xfrm>
        </p:spPr>
        <p:txBody>
          <a:bodyPr>
            <a:noAutofit/>
          </a:bodyPr>
          <a:lstStyle/>
          <a:p>
            <a:r>
              <a:rPr lang="en-US" sz="2400" dirty="0"/>
              <a:t>For “Less Sugar” claims, the greater the reduction, the more compelling the message</a:t>
            </a:r>
          </a:p>
        </p:txBody>
      </p:sp>
      <p:sp>
        <p:nvSpPr>
          <p:cNvPr id="4"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13</a:t>
            </a:fld>
            <a:endParaRPr lang="en-US" dirty="0"/>
          </a:p>
        </p:txBody>
      </p:sp>
      <p:sp>
        <p:nvSpPr>
          <p:cNvPr id="11" name="TextBox 10"/>
          <p:cNvSpPr txBox="1"/>
          <p:nvPr/>
        </p:nvSpPr>
        <p:spPr>
          <a:xfrm>
            <a:off x="2168522" y="6578236"/>
            <a:ext cx="4923947" cy="307777"/>
          </a:xfrm>
          <a:prstGeom prst="rect">
            <a:avLst/>
          </a:prstGeom>
          <a:noFill/>
        </p:spPr>
        <p:txBody>
          <a:bodyPr wrap="square" rtlCol="0">
            <a:spAutoFit/>
          </a:bodyPr>
          <a:lstStyle/>
          <a:p>
            <a:pPr algn="ctr"/>
            <a:r>
              <a:rPr lang="en-US" sz="1400" dirty="0">
                <a:solidFill>
                  <a:schemeClr val="bg1"/>
                </a:solidFill>
              </a:rPr>
              <a:t>*Source: Kool Aid Claims Optimization Study, 2007</a:t>
            </a:r>
          </a:p>
        </p:txBody>
      </p:sp>
      <p:pic>
        <p:nvPicPr>
          <p:cNvPr id="21507" name="Picture 3" descr="C:\Users\hma9157\AppData\Local\Microsoft\Windows\Temporary Internet Files\Content.Outlook\L0F2WU30\new doc 2_1.jpg"/>
          <p:cNvPicPr>
            <a:picLocks noChangeAspect="1" noChangeArrowheads="1"/>
          </p:cNvPicPr>
          <p:nvPr/>
        </p:nvPicPr>
        <p:blipFill rotWithShape="1">
          <a:blip r:embed="rId2">
            <a:extLst>
              <a:ext uri="{28A0092B-C50C-407E-A947-70E740481C1C}">
                <a14:useLocalDpi xmlns:a14="http://schemas.microsoft.com/office/drawing/2010/main" val="0"/>
              </a:ext>
            </a:extLst>
          </a:blip>
          <a:srcRect l="62" t="6819" r="-1186" b="20455"/>
          <a:stretch/>
        </p:blipFill>
        <p:spPr bwMode="auto">
          <a:xfrm>
            <a:off x="476101" y="1289414"/>
            <a:ext cx="8229600" cy="438912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Arrow Connector 6"/>
          <p:cNvCxnSpPr/>
          <p:nvPr/>
        </p:nvCxnSpPr>
        <p:spPr>
          <a:xfrm>
            <a:off x="64153" y="3774577"/>
            <a:ext cx="4890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0236" y="4409033"/>
            <a:ext cx="4890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85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899" y="42532"/>
            <a:ext cx="9260960" cy="978194"/>
          </a:xfrm>
          <a:ln>
            <a:noFill/>
          </a:ln>
        </p:spPr>
        <p:txBody>
          <a:bodyPr>
            <a:noAutofit/>
          </a:bodyPr>
          <a:lstStyle/>
          <a:p>
            <a:r>
              <a:rPr lang="en-US" sz="2400" dirty="0"/>
              <a:t>“50% less sugar than soda and a Good Source of Vit. C” is the best, most feasible claim strategy to meet consumer needs</a:t>
            </a:r>
          </a:p>
        </p:txBody>
      </p:sp>
      <p:sp>
        <p:nvSpPr>
          <p:cNvPr id="4" name="Slide Number Placeholder 3"/>
          <p:cNvSpPr>
            <a:spLocks noGrp="1"/>
          </p:cNvSpPr>
          <p:nvPr>
            <p:ph type="sldNum" sz="quarter" idx="4"/>
          </p:nvPr>
        </p:nvSpPr>
        <p:spPr>
          <a:xfrm>
            <a:off x="279672" y="6496845"/>
            <a:ext cx="293549" cy="280988"/>
          </a:xfrm>
        </p:spPr>
        <p:txBody>
          <a:bodyPr/>
          <a:lstStyle/>
          <a:p>
            <a:fld id="{F74FB4D9-CF7B-FD4A-8863-716265341524}" type="slidenum">
              <a:rPr lang="en-US" smtClean="0"/>
              <a:pPr/>
              <a:t>14</a:t>
            </a:fld>
            <a:endParaRPr lang="en-US" dirty="0"/>
          </a:p>
        </p:txBody>
      </p:sp>
      <p:sp>
        <p:nvSpPr>
          <p:cNvPr id="8" name="Content Placeholder 7"/>
          <p:cNvSpPr>
            <a:spLocks noGrp="1"/>
          </p:cNvSpPr>
          <p:nvPr>
            <p:ph sz="half" idx="1"/>
          </p:nvPr>
        </p:nvSpPr>
        <p:spPr>
          <a:xfrm>
            <a:off x="426447" y="1416895"/>
            <a:ext cx="4043949" cy="4262068"/>
          </a:xfrm>
          <a:ln>
            <a:solidFill>
              <a:schemeClr val="tx2">
                <a:lumMod val="75000"/>
              </a:schemeClr>
            </a:solidFill>
          </a:ln>
        </p:spPr>
        <p:txBody>
          <a:bodyPr>
            <a:normAutofit/>
          </a:bodyPr>
          <a:lstStyle/>
          <a:p>
            <a:endParaRPr lang="en-US" dirty="0">
              <a:solidFill>
                <a:srgbClr val="C00000"/>
              </a:solidFill>
            </a:endParaRPr>
          </a:p>
          <a:p>
            <a:r>
              <a:rPr lang="en-US" dirty="0">
                <a:solidFill>
                  <a:srgbClr val="C00000"/>
                </a:solidFill>
              </a:rPr>
              <a:t>A 50% less sugar claim is the most compelling reduced sugar claim to our consumer</a:t>
            </a:r>
          </a:p>
          <a:p>
            <a:endParaRPr lang="en-US" dirty="0"/>
          </a:p>
          <a:p>
            <a:pPr lvl="1"/>
            <a:endParaRPr lang="en-US" dirty="0"/>
          </a:p>
          <a:p>
            <a:pPr lvl="1"/>
            <a:r>
              <a:rPr lang="en-US" dirty="0"/>
              <a:t>Claims Optimization Study, 2007</a:t>
            </a:r>
          </a:p>
          <a:p>
            <a:pPr lvl="1"/>
            <a:endParaRPr lang="en-US" dirty="0"/>
          </a:p>
          <a:p>
            <a:pPr lvl="1"/>
            <a:endParaRPr lang="en-US" dirty="0"/>
          </a:p>
          <a:p>
            <a:pPr lvl="1"/>
            <a:r>
              <a:rPr lang="en-US" dirty="0"/>
              <a:t>Consumer Engagement research</a:t>
            </a:r>
          </a:p>
          <a:p>
            <a:pPr lvl="1"/>
            <a:endParaRPr lang="en-US" dirty="0"/>
          </a:p>
          <a:p>
            <a:pPr lvl="1"/>
            <a:endParaRPr lang="en-US" dirty="0"/>
          </a:p>
          <a:p>
            <a:pPr lvl="1"/>
            <a:r>
              <a:rPr lang="en-US" dirty="0" err="1"/>
              <a:t>Affinova</a:t>
            </a:r>
            <a:r>
              <a:rPr lang="en-US" dirty="0"/>
              <a:t>, 2014</a:t>
            </a:r>
          </a:p>
          <a:p>
            <a:pPr marL="457200" lvl="1" indent="0">
              <a:buNone/>
            </a:pPr>
            <a:endParaRPr lang="en-US" dirty="0"/>
          </a:p>
        </p:txBody>
      </p:sp>
      <p:sp>
        <p:nvSpPr>
          <p:cNvPr id="9" name="Content Placeholder 8"/>
          <p:cNvSpPr>
            <a:spLocks noGrp="1"/>
          </p:cNvSpPr>
          <p:nvPr>
            <p:ph sz="half" idx="2"/>
          </p:nvPr>
        </p:nvSpPr>
        <p:spPr>
          <a:xfrm>
            <a:off x="4699587" y="1416895"/>
            <a:ext cx="4104166" cy="4262068"/>
          </a:xfrm>
          <a:ln>
            <a:solidFill>
              <a:schemeClr val="tx2">
                <a:lumMod val="75000"/>
              </a:schemeClr>
            </a:solidFill>
          </a:ln>
        </p:spPr>
        <p:txBody>
          <a:bodyPr>
            <a:normAutofit/>
          </a:bodyPr>
          <a:lstStyle/>
          <a:p>
            <a:pPr lvl="0"/>
            <a:endParaRPr lang="en-US" dirty="0">
              <a:solidFill>
                <a:srgbClr val="C00000"/>
              </a:solidFill>
            </a:endParaRPr>
          </a:p>
          <a:p>
            <a:pPr lvl="0"/>
            <a:r>
              <a:rPr lang="en-US" dirty="0">
                <a:solidFill>
                  <a:srgbClr val="C00000"/>
                </a:solidFill>
              </a:rPr>
              <a:t>Vitamin C is the enhancer that our consumer wants</a:t>
            </a:r>
          </a:p>
          <a:p>
            <a:pPr marL="0" lvl="0" indent="0">
              <a:buNone/>
            </a:pPr>
            <a:endParaRPr lang="en-US" sz="1050" dirty="0">
              <a:solidFill>
                <a:srgbClr val="C00000"/>
              </a:solidFill>
            </a:endParaRPr>
          </a:p>
          <a:p>
            <a:pPr marL="0" lvl="0" indent="0">
              <a:buNone/>
            </a:pPr>
            <a:endParaRPr lang="en-US" sz="1050" dirty="0">
              <a:solidFill>
                <a:srgbClr val="C00000"/>
              </a:solidFill>
            </a:endParaRPr>
          </a:p>
          <a:p>
            <a:pPr marL="0" lvl="0" indent="0">
              <a:buNone/>
            </a:pPr>
            <a:endParaRPr lang="en-US" sz="1050" dirty="0">
              <a:solidFill>
                <a:srgbClr val="C00000"/>
              </a:solidFill>
            </a:endParaRPr>
          </a:p>
          <a:p>
            <a:pPr marL="0" lvl="0" indent="0">
              <a:buNone/>
            </a:pPr>
            <a:endParaRPr lang="en-US" sz="1050" dirty="0">
              <a:solidFill>
                <a:srgbClr val="C00000"/>
              </a:solidFill>
            </a:endParaRPr>
          </a:p>
          <a:p>
            <a:pPr marL="457200" lvl="1" indent="0">
              <a:buNone/>
            </a:pPr>
            <a:endParaRPr lang="en-US" sz="1050" dirty="0">
              <a:solidFill>
                <a:srgbClr val="C00000"/>
              </a:solidFill>
            </a:endParaRPr>
          </a:p>
          <a:p>
            <a:pPr lvl="1"/>
            <a:r>
              <a:rPr lang="en-US" dirty="0">
                <a:solidFill>
                  <a:schemeClr val="tx1">
                    <a:lumMod val="50000"/>
                    <a:lumOff val="50000"/>
                  </a:schemeClr>
                </a:solidFill>
              </a:rPr>
              <a:t>As opposed to alternatives like calorie reduction, antioxidants, Vitamin A, E, D, and electrolytes</a:t>
            </a:r>
          </a:p>
          <a:p>
            <a:pPr lvl="1"/>
            <a:endParaRPr lang="en-US" dirty="0"/>
          </a:p>
          <a:p>
            <a:pPr lvl="1"/>
            <a:r>
              <a:rPr lang="en-US" dirty="0"/>
              <a:t>Over-indexed by 300% to 600% among RKA and SSKA users (</a:t>
            </a:r>
            <a:r>
              <a:rPr lang="en-US" dirty="0">
                <a:solidFill>
                  <a:schemeClr val="bg1">
                    <a:lumMod val="50000"/>
                  </a:schemeClr>
                </a:solidFill>
              </a:rPr>
              <a:t>see Appendix</a:t>
            </a:r>
            <a:r>
              <a:rPr lang="en-US" dirty="0"/>
              <a:t>)</a:t>
            </a:r>
          </a:p>
          <a:p>
            <a:pPr marL="457200" lvl="1" indent="0">
              <a:buNone/>
            </a:pPr>
            <a:endParaRPr lang="en-US" dirty="0"/>
          </a:p>
          <a:p>
            <a:endParaRPr lang="en-US" dirty="0"/>
          </a:p>
        </p:txBody>
      </p:sp>
      <p:cxnSp>
        <p:nvCxnSpPr>
          <p:cNvPr id="11" name="Straight Connector 10"/>
          <p:cNvCxnSpPr/>
          <p:nvPr/>
        </p:nvCxnSpPr>
        <p:spPr>
          <a:xfrm>
            <a:off x="818773" y="2785729"/>
            <a:ext cx="3168429" cy="0"/>
          </a:xfrm>
          <a:prstGeom prst="line">
            <a:avLst/>
          </a:prstGeom>
          <a:ln w="15875"/>
          <a:effectLst>
            <a:outerShdw blurRad="127000" dist="50800" dir="4140000" sx="98000" sy="98000" algn="tl" rotWithShape="0">
              <a:prstClr val="black">
                <a:alpha val="27000"/>
              </a:prstClr>
            </a:outerShdw>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376376" y="5725902"/>
            <a:ext cx="7993672" cy="588735"/>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3200" b="1" kern="1200">
                <a:solidFill>
                  <a:srgbClr val="002C5F"/>
                </a:solidFill>
                <a:latin typeface="+mj-lt"/>
                <a:ea typeface="+mj-ea"/>
                <a:cs typeface="+mj-cs"/>
              </a:defRPr>
            </a:lvl1pPr>
          </a:lstStyle>
          <a:p>
            <a:pPr algn="ctr"/>
            <a:r>
              <a:rPr lang="en-US" sz="2000" dirty="0"/>
              <a:t>We will make sure all KA forms meet or exceed these standards</a:t>
            </a:r>
          </a:p>
        </p:txBody>
      </p:sp>
      <p:cxnSp>
        <p:nvCxnSpPr>
          <p:cNvPr id="16" name="Straight Connector 15"/>
          <p:cNvCxnSpPr/>
          <p:nvPr/>
        </p:nvCxnSpPr>
        <p:spPr>
          <a:xfrm>
            <a:off x="5213564" y="2806992"/>
            <a:ext cx="3168429" cy="0"/>
          </a:xfrm>
          <a:prstGeom prst="line">
            <a:avLst/>
          </a:prstGeom>
          <a:ln w="15875"/>
          <a:effectLst>
            <a:outerShdw blurRad="127000" dist="50800" dir="4140000" sx="98000" sy="98000" algn="tl" rotWithShape="0">
              <a:prstClr val="black">
                <a:alpha val="27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19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4885" y="3859033"/>
            <a:ext cx="7772400" cy="557671"/>
          </a:xfrm>
        </p:spPr>
        <p:txBody>
          <a:bodyPr>
            <a:normAutofit/>
          </a:bodyPr>
          <a:lstStyle/>
          <a:p>
            <a:r>
              <a:rPr lang="en-US" dirty="0"/>
              <a:t>What’s In It For Us?</a:t>
            </a:r>
          </a:p>
        </p:txBody>
      </p:sp>
      <p:sp>
        <p:nvSpPr>
          <p:cNvPr id="3" name="Slide Number Placeholder 3"/>
          <p:cNvSpPr txBox="1">
            <a:spLocks/>
          </p:cNvSpPr>
          <p:nvPr/>
        </p:nvSpPr>
        <p:spPr>
          <a:xfrm>
            <a:off x="147330" y="6507830"/>
            <a:ext cx="596949"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15</a:t>
            </a:fld>
            <a:endParaRPr lang="en-US" dirty="0"/>
          </a:p>
        </p:txBody>
      </p:sp>
    </p:spTree>
    <p:extLst>
      <p:ext uri="{BB962C8B-B14F-4D97-AF65-F5344CB8AC3E}">
        <p14:creationId xmlns:p14="http://schemas.microsoft.com/office/powerpoint/2010/main" val="373764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778" y="1297173"/>
            <a:ext cx="8556479" cy="1743740"/>
          </a:xfrm>
        </p:spPr>
        <p:txBody>
          <a:bodyPr>
            <a:normAutofit/>
          </a:bodyPr>
          <a:lstStyle/>
          <a:p>
            <a:r>
              <a:rPr lang="en-US" dirty="0"/>
              <a:t>Address consumer barriers</a:t>
            </a:r>
          </a:p>
          <a:p>
            <a:pPr lvl="1"/>
            <a:r>
              <a:rPr lang="en-US" dirty="0"/>
              <a:t>1 HH penetration point  =&gt;  $32.34 of revenue</a:t>
            </a:r>
          </a:p>
          <a:p>
            <a:r>
              <a:rPr lang="en-US" dirty="0"/>
              <a:t>Consumer purchase intent  =&gt;  54% lift</a:t>
            </a:r>
          </a:p>
          <a:p>
            <a:r>
              <a:rPr lang="en-US" dirty="0"/>
              <a:t>A&amp;C payback </a:t>
            </a:r>
          </a:p>
        </p:txBody>
      </p:sp>
      <p:sp>
        <p:nvSpPr>
          <p:cNvPr id="6" name="Title 1"/>
          <p:cNvSpPr txBox="1">
            <a:spLocks/>
          </p:cNvSpPr>
          <p:nvPr/>
        </p:nvSpPr>
        <p:spPr>
          <a:xfrm>
            <a:off x="108599" y="119054"/>
            <a:ext cx="8906838" cy="79744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0C5F99"/>
                </a:solidFill>
                <a:latin typeface="Arial"/>
                <a:ea typeface="+mj-ea"/>
                <a:cs typeface="Arial"/>
              </a:defRPr>
            </a:lvl1pPr>
          </a:lstStyle>
          <a:p>
            <a:r>
              <a:rPr lang="en-US" sz="2200" dirty="0"/>
              <a:t>The new strategy should increase consumer purchase intent and generate higher ROI by advertising more forms to children</a:t>
            </a:r>
            <a:endParaRPr lang="en-US" sz="2200" dirty="0">
              <a:solidFill>
                <a:srgbClr val="FF0000"/>
              </a:solidFill>
            </a:endParaRPr>
          </a:p>
        </p:txBody>
      </p:sp>
      <p:sp>
        <p:nvSpPr>
          <p:cNvPr id="7" name="Right Arrow 6"/>
          <p:cNvSpPr/>
          <p:nvPr/>
        </p:nvSpPr>
        <p:spPr>
          <a:xfrm>
            <a:off x="503972" y="5255171"/>
            <a:ext cx="1271635" cy="3243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55333" y="6598690"/>
            <a:ext cx="3063543" cy="253916"/>
          </a:xfrm>
          <a:prstGeom prst="rect">
            <a:avLst/>
          </a:prstGeom>
          <a:noFill/>
        </p:spPr>
        <p:txBody>
          <a:bodyPr wrap="square" rtlCol="0">
            <a:spAutoFit/>
          </a:bodyPr>
          <a:lstStyle/>
          <a:p>
            <a:r>
              <a:rPr lang="en-US" sz="1050" dirty="0">
                <a:solidFill>
                  <a:schemeClr val="bg1"/>
                </a:solidFill>
              </a:rPr>
              <a:t>*Source: ZBB  Template Spreadsheet  Round 2v2</a:t>
            </a:r>
          </a:p>
        </p:txBody>
      </p:sp>
      <p:graphicFrame>
        <p:nvGraphicFramePr>
          <p:cNvPr id="9" name="Table 8"/>
          <p:cNvGraphicFramePr>
            <a:graphicFrameLocks noGrp="1"/>
          </p:cNvGraphicFramePr>
          <p:nvPr>
            <p:extLst>
              <p:ext uri="{D42A27DB-BD31-4B8C-83A1-F6EECF244321}">
                <p14:modId xmlns:p14="http://schemas.microsoft.com/office/powerpoint/2010/main" val="1863543877"/>
              </p:ext>
            </p:extLst>
          </p:nvPr>
        </p:nvGraphicFramePr>
        <p:xfrm>
          <a:off x="1906468" y="3320406"/>
          <a:ext cx="5324424" cy="2177654"/>
        </p:xfrm>
        <a:graphic>
          <a:graphicData uri="http://schemas.openxmlformats.org/drawingml/2006/table">
            <a:tbl>
              <a:tblPr/>
              <a:tblGrid>
                <a:gridCol w="665553">
                  <a:extLst>
                    <a:ext uri="{9D8B030D-6E8A-4147-A177-3AD203B41FA5}">
                      <a16:colId xmlns:a16="http://schemas.microsoft.com/office/drawing/2014/main" val="20000"/>
                    </a:ext>
                  </a:extLst>
                </a:gridCol>
                <a:gridCol w="665553">
                  <a:extLst>
                    <a:ext uri="{9D8B030D-6E8A-4147-A177-3AD203B41FA5}">
                      <a16:colId xmlns:a16="http://schemas.microsoft.com/office/drawing/2014/main" val="20001"/>
                    </a:ext>
                  </a:extLst>
                </a:gridCol>
                <a:gridCol w="665553">
                  <a:extLst>
                    <a:ext uri="{9D8B030D-6E8A-4147-A177-3AD203B41FA5}">
                      <a16:colId xmlns:a16="http://schemas.microsoft.com/office/drawing/2014/main" val="20002"/>
                    </a:ext>
                  </a:extLst>
                </a:gridCol>
                <a:gridCol w="665553">
                  <a:extLst>
                    <a:ext uri="{9D8B030D-6E8A-4147-A177-3AD203B41FA5}">
                      <a16:colId xmlns:a16="http://schemas.microsoft.com/office/drawing/2014/main" val="20003"/>
                    </a:ext>
                  </a:extLst>
                </a:gridCol>
                <a:gridCol w="665553">
                  <a:extLst>
                    <a:ext uri="{9D8B030D-6E8A-4147-A177-3AD203B41FA5}">
                      <a16:colId xmlns:a16="http://schemas.microsoft.com/office/drawing/2014/main" val="20004"/>
                    </a:ext>
                  </a:extLst>
                </a:gridCol>
                <a:gridCol w="665553">
                  <a:extLst>
                    <a:ext uri="{9D8B030D-6E8A-4147-A177-3AD203B41FA5}">
                      <a16:colId xmlns:a16="http://schemas.microsoft.com/office/drawing/2014/main" val="20005"/>
                    </a:ext>
                  </a:extLst>
                </a:gridCol>
                <a:gridCol w="665553">
                  <a:extLst>
                    <a:ext uri="{9D8B030D-6E8A-4147-A177-3AD203B41FA5}">
                      <a16:colId xmlns:a16="http://schemas.microsoft.com/office/drawing/2014/main" val="20006"/>
                    </a:ext>
                  </a:extLst>
                </a:gridCol>
                <a:gridCol w="665553">
                  <a:extLst>
                    <a:ext uri="{9D8B030D-6E8A-4147-A177-3AD203B41FA5}">
                      <a16:colId xmlns:a16="http://schemas.microsoft.com/office/drawing/2014/main" val="20007"/>
                    </a:ext>
                  </a:extLst>
                </a:gridCol>
              </a:tblGrid>
              <a:tr h="195620">
                <a:tc>
                  <a:txBody>
                    <a:bodyPr/>
                    <a:lstStyle/>
                    <a:p>
                      <a:pPr algn="l" fontAlgn="b"/>
                      <a:endParaRPr lang="en-US" sz="1100" b="0" i="0" u="none" strike="noStrike" dirty="0">
                        <a:solidFill>
                          <a:srgbClr val="000000"/>
                        </a:solidFill>
                        <a:effectLst/>
                        <a:latin typeface="cail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n-US" sz="1100" b="1" i="0" u="none" strike="noStrike" dirty="0">
                          <a:solidFill>
                            <a:srgbClr val="000000"/>
                          </a:solidFill>
                          <a:effectLst/>
                          <a:latin typeface="Verdana"/>
                        </a:rPr>
                        <a:t> 2015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000000"/>
                        </a:solidFill>
                        <a:effectLst/>
                        <a:latin typeface="Verdana"/>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1" i="0" u="none" strike="noStrike">
                        <a:solidFill>
                          <a:srgbClr val="000000"/>
                        </a:solidFill>
                        <a:effectLst/>
                        <a:latin typeface="Verdana"/>
                      </a:endParaRPr>
                    </a:p>
                  </a:txBody>
                  <a:tcPr marL="0" marR="0" marT="0"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Verdana"/>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86304">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ilbri"/>
                        </a:rPr>
                        <a:t> Digital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ilbri"/>
                        </a:rPr>
                        <a:t> TV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ilbri"/>
                        </a:rPr>
                        <a:t> Search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86304">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cailbri"/>
                        </a:rPr>
                        <a:t> PB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ilbri"/>
                        </a:rPr>
                        <a:t> PB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ilbri"/>
                        </a:rPr>
                        <a:t> PB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a:rPr>
                        <a:t> Total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255149">
                <a:tc>
                  <a:txBody>
                    <a:bodyPr/>
                    <a:lstStyle/>
                    <a:p>
                      <a:pPr algn="l" fontAlgn="b"/>
                      <a:r>
                        <a:rPr lang="en-US" sz="1100" b="0" i="0" u="none" strike="noStrike">
                          <a:solidFill>
                            <a:srgbClr val="000000"/>
                          </a:solidFill>
                          <a:effectLst/>
                          <a:latin typeface="cailbri"/>
                        </a:rPr>
                        <a:t> Payback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ilbri"/>
                        </a:rPr>
                        <a:t>78%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dirty="0">
                          <a:solidFill>
                            <a:srgbClr val="000000"/>
                          </a:solidFill>
                          <a:effectLst/>
                          <a:latin typeface="cailbri"/>
                        </a:rPr>
                        <a:t>78%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a:solidFill>
                            <a:srgbClr val="000000"/>
                          </a:solidFill>
                          <a:effectLst/>
                          <a:latin typeface="cailbri"/>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a:solidFill>
                            <a:srgbClr val="000000"/>
                          </a:solidFill>
                          <a:effectLst/>
                          <a:latin typeface="cailbri"/>
                        </a:rPr>
                        <a:t>76%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86304">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95620">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620">
                <a:tc>
                  <a:txBody>
                    <a:bodyPr/>
                    <a:lstStyle/>
                    <a:p>
                      <a:pPr algn="l" fontAlgn="b"/>
                      <a:endParaRPr lang="en-US" sz="1100" b="0" i="0" u="none" strike="noStrike" dirty="0">
                        <a:solidFill>
                          <a:srgbClr val="000000"/>
                        </a:solidFill>
                        <a:effectLst/>
                        <a:latin typeface="cail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7">
                  <a:txBody>
                    <a:bodyPr/>
                    <a:lstStyle/>
                    <a:p>
                      <a:pPr algn="ctr" fontAlgn="b"/>
                      <a:r>
                        <a:rPr lang="en-US" sz="1100" b="1" i="0" u="none" strike="noStrike" dirty="0">
                          <a:solidFill>
                            <a:srgbClr val="000000"/>
                          </a:solidFill>
                          <a:effectLst/>
                          <a:latin typeface="Verdana"/>
                        </a:rPr>
                        <a:t> 2016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7895">
                <a:tc>
                  <a:txBody>
                    <a:bodyPr/>
                    <a:lstStyle/>
                    <a:p>
                      <a:pPr algn="l" fontAlgn="b"/>
                      <a:endParaRPr lang="en-US" sz="1100" b="0" i="0" u="none" strike="noStrike" dirty="0">
                        <a:solidFill>
                          <a:srgbClr val="000000"/>
                        </a:solidFill>
                        <a:effectLst/>
                        <a:latin typeface="cailbri"/>
                      </a:endParaRPr>
                    </a:p>
                  </a:txBody>
                  <a:tcPr marL="0" marR="0" marT="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ilbri"/>
                        </a:rPr>
                        <a:t> Kids TV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ilbri"/>
                        </a:rPr>
                        <a:t> Kids Digital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ilbri"/>
                        </a:rPr>
                        <a:t> Mom Digital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ilbri"/>
                        </a:rPr>
                        <a:t> Mom Print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ilbri"/>
                        </a:rPr>
                        <a:t> Search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ilbri"/>
                        </a:rPr>
                        <a:t> IMC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86304">
                <a:tc>
                  <a:txBody>
                    <a:bodyPr/>
                    <a:lstStyle/>
                    <a:p>
                      <a:pPr algn="l" fontAlgn="b"/>
                      <a:endParaRPr lang="en-US" sz="1100" b="0" i="0" u="none" strike="noStrike">
                        <a:solidFill>
                          <a:srgbClr val="000000"/>
                        </a:solidFill>
                        <a:effectLst/>
                        <a:latin typeface="cailbri"/>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Verdana"/>
                        </a:rPr>
                        <a:t> RTD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a:rPr>
                        <a:t> RTD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ilbri"/>
                        </a:rPr>
                        <a:t> PB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ilbri"/>
                        </a:rPr>
                        <a:t> PB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ilbri"/>
                        </a:rPr>
                        <a:t> PB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ilbri"/>
                        </a:rPr>
                        <a:t> RTD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a:rPr>
                        <a:t> Total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149">
                <a:tc>
                  <a:txBody>
                    <a:bodyPr/>
                    <a:lstStyle/>
                    <a:p>
                      <a:pPr algn="l" fontAlgn="b"/>
                      <a:r>
                        <a:rPr lang="en-US" sz="1100" b="0" i="0" u="none" strike="noStrike">
                          <a:solidFill>
                            <a:srgbClr val="000000"/>
                          </a:solidFill>
                          <a:effectLst/>
                          <a:latin typeface="cailbri"/>
                        </a:rPr>
                        <a:t> Payback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ilbri"/>
                        </a:rPr>
                        <a:t>110%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ilbri"/>
                        </a:rPr>
                        <a:t>110%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ilbri"/>
                        </a:rPr>
                        <a:t>50%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ilbri"/>
                        </a:rPr>
                        <a:t>85%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ilbri"/>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ilbri"/>
                        </a:rPr>
                        <a:t>50%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ilbri"/>
                        </a:rPr>
                        <a:t>81%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bl>
          </a:graphicData>
        </a:graphic>
      </p:graphicFrame>
      <p:pic>
        <p:nvPicPr>
          <p:cNvPr id="10" name="Picture 3" descr="100714-134014 kda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5471" y="4647648"/>
            <a:ext cx="44575" cy="1137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descr="100714-134014 kda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3642" y="4663653"/>
            <a:ext cx="40523" cy="1034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16</a:t>
            </a:fld>
            <a:endParaRPr lang="en-US" dirty="0"/>
          </a:p>
        </p:txBody>
      </p:sp>
    </p:spTree>
    <p:extLst>
      <p:ext uri="{BB962C8B-B14F-4D97-AF65-F5344CB8AC3E}">
        <p14:creationId xmlns:p14="http://schemas.microsoft.com/office/powerpoint/2010/main" val="156004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4885" y="3859033"/>
            <a:ext cx="7772400" cy="557671"/>
          </a:xfrm>
        </p:spPr>
        <p:txBody>
          <a:bodyPr>
            <a:normAutofit/>
          </a:bodyPr>
          <a:lstStyle/>
          <a:p>
            <a:r>
              <a:rPr lang="en-US" dirty="0"/>
              <a:t>Implementation</a:t>
            </a:r>
          </a:p>
        </p:txBody>
      </p:sp>
      <p:sp>
        <p:nvSpPr>
          <p:cNvPr id="3" name="Slide Number Placeholder 3"/>
          <p:cNvSpPr txBox="1">
            <a:spLocks/>
          </p:cNvSpPr>
          <p:nvPr/>
        </p:nvSpPr>
        <p:spPr>
          <a:xfrm>
            <a:off x="147330" y="6507830"/>
            <a:ext cx="628847"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17</a:t>
            </a:fld>
            <a:endParaRPr lang="en-US" dirty="0"/>
          </a:p>
        </p:txBody>
      </p:sp>
    </p:spTree>
    <p:extLst>
      <p:ext uri="{BB962C8B-B14F-4D97-AF65-F5344CB8AC3E}">
        <p14:creationId xmlns:p14="http://schemas.microsoft.com/office/powerpoint/2010/main" val="3613668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841916485"/>
              </p:ext>
            </p:extLst>
          </p:nvPr>
        </p:nvGraphicFramePr>
        <p:xfrm>
          <a:off x="10630" y="595417"/>
          <a:ext cx="9133369" cy="6177331"/>
        </p:xfrm>
        <a:graphic>
          <a:graphicData uri="http://schemas.openxmlformats.org/drawingml/2006/table">
            <a:tbl>
              <a:tblPr firstRow="1" bandRow="1">
                <a:tableStyleId>{5C22544A-7EE6-4342-B048-85BDC9FD1C3A}</a:tableStyleId>
              </a:tblPr>
              <a:tblGrid>
                <a:gridCol w="988830">
                  <a:extLst>
                    <a:ext uri="{9D8B030D-6E8A-4147-A177-3AD203B41FA5}">
                      <a16:colId xmlns:a16="http://schemas.microsoft.com/office/drawing/2014/main" val="20000"/>
                    </a:ext>
                  </a:extLst>
                </a:gridCol>
                <a:gridCol w="964572">
                  <a:extLst>
                    <a:ext uri="{9D8B030D-6E8A-4147-A177-3AD203B41FA5}">
                      <a16:colId xmlns:a16="http://schemas.microsoft.com/office/drawing/2014/main" val="20001"/>
                    </a:ext>
                  </a:extLst>
                </a:gridCol>
                <a:gridCol w="962123">
                  <a:extLst>
                    <a:ext uri="{9D8B030D-6E8A-4147-A177-3AD203B41FA5}">
                      <a16:colId xmlns:a16="http://schemas.microsoft.com/office/drawing/2014/main" val="20002"/>
                    </a:ext>
                  </a:extLst>
                </a:gridCol>
                <a:gridCol w="1152018">
                  <a:extLst>
                    <a:ext uri="{9D8B030D-6E8A-4147-A177-3AD203B41FA5}">
                      <a16:colId xmlns:a16="http://schemas.microsoft.com/office/drawing/2014/main" val="20003"/>
                    </a:ext>
                  </a:extLst>
                </a:gridCol>
                <a:gridCol w="706478">
                  <a:extLst>
                    <a:ext uri="{9D8B030D-6E8A-4147-A177-3AD203B41FA5}">
                      <a16:colId xmlns:a16="http://schemas.microsoft.com/office/drawing/2014/main" val="20004"/>
                    </a:ext>
                  </a:extLst>
                </a:gridCol>
                <a:gridCol w="903478">
                  <a:extLst>
                    <a:ext uri="{9D8B030D-6E8A-4147-A177-3AD203B41FA5}">
                      <a16:colId xmlns:a16="http://schemas.microsoft.com/office/drawing/2014/main" val="20005"/>
                    </a:ext>
                  </a:extLst>
                </a:gridCol>
                <a:gridCol w="1712131">
                  <a:extLst>
                    <a:ext uri="{9D8B030D-6E8A-4147-A177-3AD203B41FA5}">
                      <a16:colId xmlns:a16="http://schemas.microsoft.com/office/drawing/2014/main" val="20006"/>
                    </a:ext>
                  </a:extLst>
                </a:gridCol>
                <a:gridCol w="1743739">
                  <a:extLst>
                    <a:ext uri="{9D8B030D-6E8A-4147-A177-3AD203B41FA5}">
                      <a16:colId xmlns:a16="http://schemas.microsoft.com/office/drawing/2014/main" val="20007"/>
                    </a:ext>
                  </a:extLst>
                </a:gridCol>
              </a:tblGrid>
              <a:tr h="737496">
                <a:tc>
                  <a:txBody>
                    <a:bodyPr/>
                    <a:lstStyle/>
                    <a:p>
                      <a:r>
                        <a:rPr lang="en-US" sz="1100" b="1" dirty="0"/>
                        <a:t>KA Product</a:t>
                      </a:r>
                    </a:p>
                  </a:txBody>
                  <a:tcPr anchor="ctr"/>
                </a:tc>
                <a:tc>
                  <a:txBody>
                    <a:bodyPr/>
                    <a:lstStyle/>
                    <a:p>
                      <a:r>
                        <a:rPr lang="en-US" sz="1050" b="1" dirty="0"/>
                        <a:t>Substantiation for % Less Sugar Claim</a:t>
                      </a:r>
                    </a:p>
                  </a:txBody>
                  <a:tcPr anchor="ctr"/>
                </a:tc>
                <a:tc>
                  <a:txBody>
                    <a:bodyPr/>
                    <a:lstStyle/>
                    <a:p>
                      <a:r>
                        <a:rPr lang="en-US" sz="1100" b="1" dirty="0"/>
                        <a:t>Sugar Claim</a:t>
                      </a:r>
                      <a:r>
                        <a:rPr lang="en-US" sz="1100" b="1" baseline="0" dirty="0"/>
                        <a:t> Leveraged</a:t>
                      </a:r>
                      <a:r>
                        <a:rPr lang="en-US" sz="1100" b="1" dirty="0"/>
                        <a: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Reference Found</a:t>
                      </a:r>
                    </a:p>
                  </a:txBody>
                  <a:tcPr anchor="ctr"/>
                </a:tc>
                <a:tc>
                  <a:txBody>
                    <a:bodyPr/>
                    <a:lstStyle/>
                    <a:p>
                      <a:r>
                        <a:rPr lang="en-US" sz="1100" b="1" dirty="0"/>
                        <a:t>Vit. C Claim?</a:t>
                      </a:r>
                    </a:p>
                  </a:txBody>
                  <a:tcPr anchor="ctr"/>
                </a:tc>
                <a:tc>
                  <a:txBody>
                    <a:bodyPr/>
                    <a:lstStyle/>
                    <a:p>
                      <a:r>
                        <a:rPr lang="en-US" sz="1100" b="1" dirty="0"/>
                        <a:t>Graphics on</a:t>
                      </a:r>
                      <a:r>
                        <a:rPr lang="en-US" sz="1100" b="1" baseline="0" dirty="0"/>
                        <a:t> Pack for Sugar Claim?</a:t>
                      </a:r>
                      <a:endParaRPr lang="en-US" sz="1100" b="1" dirty="0"/>
                    </a:p>
                  </a:txBody>
                  <a:tcPr anchor="ctr"/>
                </a:tc>
                <a:tc>
                  <a:txBody>
                    <a:bodyPr/>
                    <a:lstStyle/>
                    <a:p>
                      <a:pPr algn="ctr"/>
                      <a:r>
                        <a:rPr lang="en-US" sz="1100" b="1" dirty="0"/>
                        <a:t>Comments</a:t>
                      </a:r>
                    </a:p>
                  </a:txBody>
                  <a:tcPr anchor="ctr"/>
                </a:tc>
                <a:tc>
                  <a:txBody>
                    <a:bodyPr/>
                    <a:lstStyle/>
                    <a:p>
                      <a:r>
                        <a:rPr lang="en-US" sz="1100" b="1" dirty="0"/>
                        <a:t>CFBAI Complaint?/Will Be with recommendation?</a:t>
                      </a:r>
                    </a:p>
                  </a:txBody>
                  <a:tcPr anchor="ctr"/>
                </a:tc>
                <a:extLst>
                  <a:ext uri="{0D108BD9-81ED-4DB2-BD59-A6C34878D82A}">
                    <a16:rowId xmlns:a16="http://schemas.microsoft.com/office/drawing/2014/main" val="10000"/>
                  </a:ext>
                </a:extLst>
              </a:tr>
              <a:tr h="914494">
                <a:tc>
                  <a:txBody>
                    <a:bodyPr/>
                    <a:lstStyle/>
                    <a:p>
                      <a:pPr algn="ctr"/>
                      <a:r>
                        <a:rPr lang="en-US" sz="1400" dirty="0"/>
                        <a:t>Sugar-Sweetened</a:t>
                      </a:r>
                      <a:r>
                        <a:rPr lang="en-US" sz="1400" baseline="0" dirty="0"/>
                        <a:t> Drink Mix</a:t>
                      </a:r>
                      <a:endParaRPr lang="en-US" sz="1400" dirty="0"/>
                    </a:p>
                  </a:txBody>
                  <a:tcPr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l" fontAlgn="b"/>
                      <a:r>
                        <a:rPr lang="en-US" sz="1000" b="0" i="0" u="none" strike="noStrike" dirty="0">
                          <a:solidFill>
                            <a:srgbClr val="000000"/>
                          </a:solidFill>
                          <a:effectLst/>
                          <a:latin typeface="Verdana"/>
                        </a:rPr>
                        <a:t>35% Less Sugar than LRS</a:t>
                      </a:r>
                    </a:p>
                  </a:txBody>
                  <a:tcPr marL="4652" marR="4652" marT="4652" marB="0" anchor="ctr"/>
                </a:tc>
                <a:tc>
                  <a:txBody>
                    <a:bodyPr/>
                    <a:lstStyle/>
                    <a:p>
                      <a:pPr algn="ctr" fontAlgn="b"/>
                      <a:r>
                        <a:rPr lang="en-US" sz="1000" b="0" i="0" u="none" strike="noStrike" dirty="0">
                          <a:solidFill>
                            <a:srgbClr val="000000"/>
                          </a:solidFill>
                          <a:effectLst/>
                          <a:latin typeface="Verdana"/>
                        </a:rPr>
                        <a:t>5 Market Leaders Reg. Sodas</a:t>
                      </a:r>
                    </a:p>
                  </a:txBody>
                  <a:tcPr marL="4652" marR="4652" marT="4652" marB="0" anchor="ctr"/>
                </a:tc>
                <a:tc>
                  <a:txBody>
                    <a:bodyPr/>
                    <a:lstStyle/>
                    <a:p>
                      <a:pPr algn="ctr" fontAlgn="b"/>
                      <a:r>
                        <a:rPr lang="en-US" sz="1000" b="0" i="0" u="none" strike="noStrike" dirty="0">
                          <a:solidFill>
                            <a:srgbClr val="000000"/>
                          </a:solidFill>
                          <a:effectLst/>
                          <a:latin typeface="Verdana"/>
                        </a:rPr>
                        <a:t> </a:t>
                      </a:r>
                    </a:p>
                  </a:txBody>
                  <a:tcPr marL="4652" marR="4652" marT="4652" marB="0" anchor="ctr"/>
                </a:tc>
                <a:tc>
                  <a:txBody>
                    <a:bodyPr/>
                    <a:lstStyle/>
                    <a:p>
                      <a:pPr algn="ctr" fontAlgn="b"/>
                      <a:r>
                        <a:rPr lang="en-US" sz="1000" b="0" i="0" u="none" strike="noStrike" dirty="0">
                          <a:solidFill>
                            <a:srgbClr val="000000"/>
                          </a:solidFill>
                          <a:effectLst/>
                          <a:latin typeface="Verdana"/>
                        </a:rPr>
                        <a:t>Yes</a:t>
                      </a:r>
                    </a:p>
                  </a:txBody>
                  <a:tcPr marL="4652" marR="4652" marT="4652" marB="0" anchor="ctr"/>
                </a:tc>
                <a:tc>
                  <a:txBody>
                    <a:bodyPr/>
                    <a:lstStyle/>
                    <a:p>
                      <a:pPr algn="l" fontAlgn="b"/>
                      <a:r>
                        <a:rPr lang="en-US" sz="1000" b="0" i="0" u="none" strike="noStrike" dirty="0">
                          <a:solidFill>
                            <a:srgbClr val="000000"/>
                          </a:solidFill>
                          <a:effectLst/>
                          <a:latin typeface="Verdana"/>
                        </a:rPr>
                        <a:t>Undergoing</a:t>
                      </a:r>
                      <a:r>
                        <a:rPr lang="en-US" sz="1000" b="0" i="0" u="none" strike="noStrike" baseline="0" dirty="0">
                          <a:solidFill>
                            <a:srgbClr val="000000"/>
                          </a:solidFill>
                          <a:effectLst/>
                          <a:latin typeface="Verdana"/>
                        </a:rPr>
                        <a:t> </a:t>
                      </a:r>
                      <a:r>
                        <a:rPr lang="en-US" sz="1000" b="1" i="0" u="none" strike="noStrike" baseline="0" dirty="0">
                          <a:solidFill>
                            <a:srgbClr val="000000"/>
                          </a:solidFill>
                          <a:effectLst/>
                          <a:latin typeface="Verdana"/>
                        </a:rPr>
                        <a:t>Project Seneca </a:t>
                      </a:r>
                      <a:r>
                        <a:rPr lang="en-US" sz="1000" b="0" i="0" u="none" strike="noStrike" baseline="0" dirty="0">
                          <a:solidFill>
                            <a:srgbClr val="000000"/>
                          </a:solidFill>
                          <a:effectLst/>
                          <a:latin typeface="Verdana"/>
                        </a:rPr>
                        <a:t>-&gt; will qualify for sugar claim if 2013 flavor enhancer formula is used as planned</a:t>
                      </a:r>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No </a:t>
                      </a:r>
                    </a:p>
                    <a:p>
                      <a:pPr algn="ctr" fontAlgn="b"/>
                      <a:r>
                        <a:rPr lang="en-US" sz="1000" b="0" i="0" u="none" strike="noStrike" dirty="0">
                          <a:solidFill>
                            <a:srgbClr val="000000"/>
                          </a:solidFill>
                          <a:effectLst/>
                          <a:latin typeface="Verdana"/>
                        </a:rPr>
                        <a:t>(needs 10 fewer </a:t>
                      </a:r>
                      <a:r>
                        <a:rPr lang="en-US" sz="1000" b="0" i="0" u="none" strike="noStrike" dirty="0" err="1">
                          <a:solidFill>
                            <a:srgbClr val="000000"/>
                          </a:solidFill>
                          <a:effectLst/>
                          <a:latin typeface="Verdana"/>
                        </a:rPr>
                        <a:t>cals</a:t>
                      </a:r>
                      <a:r>
                        <a:rPr lang="en-US" sz="1000" b="0" i="0" u="none" strike="noStrike" dirty="0">
                          <a:solidFill>
                            <a:srgbClr val="000000"/>
                          </a:solidFill>
                          <a:effectLst/>
                          <a:latin typeface="Verdana"/>
                        </a:rPr>
                        <a:t> after </a:t>
                      </a:r>
                      <a:r>
                        <a:rPr lang="en-US" sz="1000" b="0" i="0" u="none" strike="noStrike" dirty="0" err="1">
                          <a:solidFill>
                            <a:srgbClr val="000000"/>
                          </a:solidFill>
                          <a:effectLst/>
                          <a:latin typeface="Verdana"/>
                        </a:rPr>
                        <a:t>Proj</a:t>
                      </a:r>
                      <a:r>
                        <a:rPr lang="en-US" sz="1000" b="0" i="0" u="none" strike="noStrike" dirty="0">
                          <a:solidFill>
                            <a:srgbClr val="000000"/>
                          </a:solidFill>
                          <a:effectLst/>
                          <a:latin typeface="Verdana"/>
                        </a:rPr>
                        <a:t>. Seneca)</a:t>
                      </a:r>
                    </a:p>
                  </a:txBody>
                  <a:tcPr marL="4652" marR="4652" marT="4652" marB="0" anchor="ctr"/>
                </a:tc>
                <a:extLst>
                  <a:ext uri="{0D108BD9-81ED-4DB2-BD59-A6C34878D82A}">
                    <a16:rowId xmlns:a16="http://schemas.microsoft.com/office/drawing/2014/main" val="10001"/>
                  </a:ext>
                </a:extLst>
              </a:tr>
              <a:tr h="653498">
                <a:tc>
                  <a:txBody>
                    <a:bodyPr/>
                    <a:lstStyle/>
                    <a:p>
                      <a:pPr algn="ctr"/>
                      <a:r>
                        <a:rPr lang="en-US" sz="1400" dirty="0"/>
                        <a:t>Bursts</a:t>
                      </a:r>
                    </a:p>
                  </a:txBody>
                  <a:tcPr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l" fontAlgn="b"/>
                      <a:r>
                        <a:rPr lang="en-US" sz="1000" b="0" i="0" u="none" strike="noStrike" dirty="0">
                          <a:solidFill>
                            <a:srgbClr val="000000"/>
                          </a:solidFill>
                          <a:effectLst/>
                          <a:latin typeface="Verdana"/>
                        </a:rPr>
                        <a:t>75% Less Sugar than LRS</a:t>
                      </a:r>
                    </a:p>
                  </a:txBody>
                  <a:tcPr marL="4652" marR="4652" marT="4652" marB="0" anchor="ctr"/>
                </a:tc>
                <a:tc>
                  <a:txBody>
                    <a:bodyPr/>
                    <a:lstStyle/>
                    <a:p>
                      <a:pPr algn="ctr" fontAlgn="b"/>
                      <a:r>
                        <a:rPr lang="en-US" sz="1000" b="0" i="0" u="none" strike="noStrike" dirty="0">
                          <a:solidFill>
                            <a:srgbClr val="000000"/>
                          </a:solidFill>
                          <a:effectLst/>
                          <a:latin typeface="Verdana"/>
                        </a:rPr>
                        <a:t>Same</a:t>
                      </a:r>
                    </a:p>
                  </a:txBody>
                  <a:tcPr marL="4652" marR="4652" marT="4652" marB="0"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Yes</a:t>
                      </a:r>
                    </a:p>
                  </a:txBody>
                  <a:tcPr marL="4652" marR="4652" marT="4652" marB="0" anchor="ctr"/>
                </a:tc>
                <a:tc>
                  <a:txBody>
                    <a:bodyPr/>
                    <a:lstStyle/>
                    <a:p>
                      <a:pPr algn="l" fontAlgn="b"/>
                      <a:r>
                        <a:rPr lang="en-US" sz="1100" b="0" i="0" u="none" strike="noStrike" dirty="0">
                          <a:solidFill>
                            <a:srgbClr val="FF0000"/>
                          </a:solidFill>
                          <a:effectLst/>
                          <a:latin typeface="Verdana"/>
                        </a:rPr>
                        <a:t>Currently does not meet Vit. C claim requirements. Cherry</a:t>
                      </a:r>
                      <a:r>
                        <a:rPr lang="en-US" sz="1100" b="0" i="0" u="none" strike="noStrike" baseline="0" dirty="0">
                          <a:solidFill>
                            <a:srgbClr val="FF0000"/>
                          </a:solidFill>
                          <a:effectLst/>
                          <a:latin typeface="Verdana"/>
                        </a:rPr>
                        <a:t> Bursts also hi in sodium</a:t>
                      </a:r>
                      <a:endParaRPr lang="en-US" sz="1100" b="0" i="0" u="none" strike="noStrike" dirty="0">
                        <a:solidFill>
                          <a:srgbClr val="FF0000"/>
                        </a:solidFill>
                        <a:effectLst/>
                        <a:latin typeface="Verdana"/>
                      </a:endParaRPr>
                    </a:p>
                  </a:txBody>
                  <a:tcPr marL="4652" marR="4652" marT="4652" marB="0" anchor="ctr"/>
                </a:tc>
                <a:tc>
                  <a:txBody>
                    <a:bodyPr/>
                    <a:lstStyle/>
                    <a:p>
                      <a:pPr algn="ctr" fontAlgn="b"/>
                      <a:r>
                        <a:rPr lang="en-US" sz="1100" b="0" i="0" u="none" strike="noStrike" dirty="0">
                          <a:solidFill>
                            <a:schemeClr val="tx1"/>
                          </a:solidFill>
                          <a:effectLst/>
                          <a:latin typeface="Verdana"/>
                        </a:rPr>
                        <a:t>No</a:t>
                      </a:r>
                    </a:p>
                    <a:p>
                      <a:pPr algn="ctr" fontAlgn="b"/>
                      <a:r>
                        <a:rPr lang="en-US" sz="1100" b="0" i="0" u="none" strike="noStrike" dirty="0">
                          <a:solidFill>
                            <a:schemeClr val="tx1"/>
                          </a:solidFill>
                          <a:effectLst/>
                          <a:latin typeface="Verdana"/>
                        </a:rPr>
                        <a:t>(too much sodium)</a:t>
                      </a:r>
                    </a:p>
                  </a:txBody>
                  <a:tcPr marL="4652" marR="4652" marT="4652" marB="0" anchor="ctr"/>
                </a:tc>
                <a:extLst>
                  <a:ext uri="{0D108BD9-81ED-4DB2-BD59-A6C34878D82A}">
                    <a16:rowId xmlns:a16="http://schemas.microsoft.com/office/drawing/2014/main" val="10002"/>
                  </a:ext>
                </a:extLst>
              </a:tr>
              <a:tr h="569191">
                <a:tc>
                  <a:txBody>
                    <a:bodyPr/>
                    <a:lstStyle/>
                    <a:p>
                      <a:pPr algn="ctr"/>
                      <a:endParaRPr lang="en-US" sz="1400" dirty="0"/>
                    </a:p>
                    <a:p>
                      <a:pPr algn="ctr"/>
                      <a:r>
                        <a:rPr lang="en-US" sz="1400" dirty="0"/>
                        <a:t>Easy Mix</a:t>
                      </a:r>
                    </a:p>
                  </a:txBody>
                  <a:tcP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l" fontAlgn="b"/>
                      <a:r>
                        <a:rPr lang="en-US" sz="1000" b="0" i="0" u="none" strike="noStrike" dirty="0">
                          <a:solidFill>
                            <a:srgbClr val="000000"/>
                          </a:solidFill>
                          <a:effectLst/>
                          <a:latin typeface="Verdana"/>
                        </a:rPr>
                        <a:t>50% Less Sugar than</a:t>
                      </a:r>
                      <a:r>
                        <a:rPr lang="en-US" sz="1000" b="0" i="0" u="none" strike="noStrike" baseline="0" dirty="0">
                          <a:solidFill>
                            <a:srgbClr val="000000"/>
                          </a:solidFill>
                          <a:effectLst/>
                          <a:latin typeface="Verdana"/>
                        </a:rPr>
                        <a:t> LRS</a:t>
                      </a:r>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Same</a:t>
                      </a:r>
                    </a:p>
                  </a:txBody>
                  <a:tcPr marL="4652" marR="4652" marT="4652" marB="0" anchor="ctr"/>
                </a:tc>
                <a:tc>
                  <a:txBody>
                    <a:bodyPr/>
                    <a:lstStyle/>
                    <a:p>
                      <a:pPr algn="ctr" fontAlgn="b"/>
                      <a:r>
                        <a:rPr lang="en-US" sz="1000" b="0" i="0" u="none" strike="noStrike" dirty="0">
                          <a:solidFill>
                            <a:srgbClr val="000000"/>
                          </a:solidFill>
                          <a:effectLst/>
                          <a:latin typeface="Verdana"/>
                        </a:rPr>
                        <a:t> </a:t>
                      </a:r>
                    </a:p>
                    <a:p>
                      <a:pPr algn="ctr" fontAlgn="b"/>
                      <a:endParaRPr lang="en-US" sz="1000" b="0" i="0" u="none" strike="noStrike" dirty="0">
                        <a:solidFill>
                          <a:srgbClr val="000000"/>
                        </a:solidFill>
                        <a:effectLst/>
                        <a:latin typeface="Verdana"/>
                      </a:endParaRPr>
                    </a:p>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No</a:t>
                      </a:r>
                    </a:p>
                  </a:txBody>
                  <a:tcPr marL="4652" marR="4652" marT="4652" marB="0" anchor="ctr"/>
                </a:tc>
                <a:tc>
                  <a:txBody>
                    <a:bodyPr/>
                    <a:lstStyle/>
                    <a:p>
                      <a:pPr algn="l" fontAlgn="b"/>
                      <a:r>
                        <a:rPr lang="en-US" sz="900" b="0" i="0" u="none" strike="noStrike" dirty="0">
                          <a:solidFill>
                            <a:srgbClr val="000000"/>
                          </a:solidFill>
                          <a:effectLst/>
                          <a:latin typeface="Verdana"/>
                        </a:rPr>
                        <a:t> </a:t>
                      </a:r>
                    </a:p>
                  </a:txBody>
                  <a:tcPr marL="4652" marR="4652" marT="4652" marB="0" anchor="b"/>
                </a:tc>
                <a:tc>
                  <a:txBody>
                    <a:bodyPr/>
                    <a:lstStyle/>
                    <a:p>
                      <a:pPr algn="ctr" fontAlgn="b"/>
                      <a:r>
                        <a:rPr lang="en-US" sz="900" b="0" i="0" u="none" strike="noStrike" dirty="0">
                          <a:solidFill>
                            <a:srgbClr val="000000"/>
                          </a:solidFill>
                          <a:effectLst/>
                          <a:latin typeface="Verdana"/>
                        </a:rPr>
                        <a:t>Yes</a:t>
                      </a:r>
                    </a:p>
                  </a:txBody>
                  <a:tcPr marL="4652" marR="4652" marT="4652" marB="0" anchor="ctr"/>
                </a:tc>
                <a:extLst>
                  <a:ext uri="{0D108BD9-81ED-4DB2-BD59-A6C34878D82A}">
                    <a16:rowId xmlns:a16="http://schemas.microsoft.com/office/drawing/2014/main" val="10003"/>
                  </a:ext>
                </a:extLst>
              </a:tr>
              <a:tr h="594499">
                <a:tc>
                  <a:txBody>
                    <a:bodyPr/>
                    <a:lstStyle/>
                    <a:p>
                      <a:pPr algn="ctr"/>
                      <a:r>
                        <a:rPr lang="en-US" sz="1400" dirty="0"/>
                        <a:t>Hybrid Singles</a:t>
                      </a:r>
                    </a:p>
                  </a:txBody>
                  <a:tcP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l" fontAlgn="b"/>
                      <a:r>
                        <a:rPr lang="en-US" sz="1000" b="0" i="0" u="none" strike="noStrike" dirty="0">
                          <a:solidFill>
                            <a:srgbClr val="000000"/>
                          </a:solidFill>
                          <a:effectLst/>
                          <a:latin typeface="Verdana"/>
                        </a:rPr>
                        <a:t>50% Less Sugar than Regular Kool-Aid</a:t>
                      </a:r>
                    </a:p>
                  </a:txBody>
                  <a:tcPr marL="4652" marR="4652" marT="4652" marB="0" anchor="ctr"/>
                </a:tc>
                <a:tc>
                  <a:txBody>
                    <a:bodyPr/>
                    <a:lstStyle/>
                    <a:p>
                      <a:pPr algn="ctr" fontAlgn="b"/>
                      <a:r>
                        <a:rPr lang="en-US" sz="1000" b="0" i="0" u="none" strike="noStrike" dirty="0">
                          <a:solidFill>
                            <a:srgbClr val="000000"/>
                          </a:solidFill>
                          <a:effectLst/>
                          <a:latin typeface="Verdana"/>
                        </a:rPr>
                        <a:t>Kool-Aid Sugar </a:t>
                      </a:r>
                      <a:r>
                        <a:rPr lang="en-US" sz="1000" b="0" i="0" u="none" strike="noStrike" dirty="0" err="1">
                          <a:solidFill>
                            <a:srgbClr val="000000"/>
                          </a:solidFill>
                          <a:effectLst/>
                          <a:latin typeface="Verdana"/>
                        </a:rPr>
                        <a:t>Sweet’d</a:t>
                      </a:r>
                      <a:r>
                        <a:rPr lang="en-US" sz="1000" b="0" i="0" u="none" strike="noStrike" dirty="0">
                          <a:solidFill>
                            <a:srgbClr val="000000"/>
                          </a:solidFill>
                          <a:effectLst/>
                          <a:latin typeface="Verdana"/>
                        </a:rPr>
                        <a:t> Drink Mix</a:t>
                      </a:r>
                    </a:p>
                  </a:txBody>
                  <a:tcPr marL="4652" marR="4652" marT="4652" marB="0"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Yes</a:t>
                      </a:r>
                    </a:p>
                  </a:txBody>
                  <a:tcPr marL="4652" marR="4652" marT="4652" marB="0" anchor="ctr"/>
                </a:tc>
                <a:tc>
                  <a:txBody>
                    <a:bodyPr/>
                    <a:lstStyle/>
                    <a:p>
                      <a:pPr algn="l" fontAlgn="b"/>
                      <a:r>
                        <a:rPr lang="en-US" sz="900" b="0" i="0" u="none" strike="noStrike" dirty="0">
                          <a:solidFill>
                            <a:srgbClr val="000000"/>
                          </a:solidFill>
                          <a:effectLst/>
                          <a:latin typeface="Verdana"/>
                        </a:rPr>
                        <a:t> </a:t>
                      </a:r>
                    </a:p>
                  </a:txBody>
                  <a:tcPr marL="4652" marR="4652" marT="4652" marB="0" anchor="b"/>
                </a:tc>
                <a:tc>
                  <a:txBody>
                    <a:bodyPr/>
                    <a:lstStyle/>
                    <a:p>
                      <a:pPr algn="ctr" fontAlgn="b"/>
                      <a:r>
                        <a:rPr lang="en-US" sz="900" b="0" i="0" u="none" strike="noStrike" dirty="0">
                          <a:solidFill>
                            <a:srgbClr val="000000"/>
                          </a:solidFill>
                          <a:effectLst/>
                          <a:latin typeface="Verdana"/>
                        </a:rPr>
                        <a:t>Yes</a:t>
                      </a:r>
                    </a:p>
                  </a:txBody>
                  <a:tcPr marL="4652" marR="4652" marT="4652" marB="0" anchor="ctr"/>
                </a:tc>
                <a:extLst>
                  <a:ext uri="{0D108BD9-81ED-4DB2-BD59-A6C34878D82A}">
                    <a16:rowId xmlns:a16="http://schemas.microsoft.com/office/drawing/2014/main" val="10004"/>
                  </a:ext>
                </a:extLst>
              </a:tr>
              <a:tr h="501497">
                <a:tc>
                  <a:txBody>
                    <a:bodyPr/>
                    <a:lstStyle/>
                    <a:p>
                      <a:pPr algn="ctr"/>
                      <a:r>
                        <a:rPr lang="en-US" sz="1400" dirty="0"/>
                        <a:t>Sugar Free Singles</a:t>
                      </a:r>
                    </a:p>
                  </a:txBody>
                  <a:tcP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l" fontAlgn="b"/>
                      <a:r>
                        <a:rPr lang="en-US" sz="1000" b="0" i="0" u="none" strike="noStrike" dirty="0">
                          <a:solidFill>
                            <a:srgbClr val="000000"/>
                          </a:solidFill>
                          <a:effectLst/>
                          <a:latin typeface="Verdana"/>
                        </a:rPr>
                        <a:t>0-5 calories per serving:</a:t>
                      </a:r>
                      <a:r>
                        <a:rPr lang="en-US" sz="1000" b="0" i="0" u="none" strike="noStrike" baseline="0" dirty="0">
                          <a:solidFill>
                            <a:srgbClr val="000000"/>
                          </a:solidFill>
                          <a:effectLst/>
                          <a:latin typeface="Verdana"/>
                        </a:rPr>
                        <a:t> </a:t>
                      </a:r>
                      <a:r>
                        <a:rPr lang="en-US" sz="1000" b="0" i="0" u="none" strike="noStrike" dirty="0">
                          <a:solidFill>
                            <a:srgbClr val="000000"/>
                          </a:solidFill>
                          <a:effectLst/>
                          <a:latin typeface="Verdana"/>
                        </a:rPr>
                        <a:t>100% reduction in sugar. </a:t>
                      </a:r>
                    </a:p>
                  </a:txBody>
                  <a:tcPr marL="4652" marR="4652" marT="4652" marB="0" anchor="ctr"/>
                </a:tc>
                <a:tc>
                  <a:txBody>
                    <a:bodyPr/>
                    <a:lstStyle/>
                    <a:p>
                      <a:pPr algn="ctr" fontAlgn="b"/>
                      <a:r>
                        <a:rPr lang="en-US" sz="1000" b="0" i="0" u="none" strike="noStrike" dirty="0">
                          <a:solidFill>
                            <a:srgbClr val="000000"/>
                          </a:solidFill>
                          <a:effectLst/>
                          <a:latin typeface="Verdana"/>
                        </a:rPr>
                        <a:t>Yes</a:t>
                      </a:r>
                    </a:p>
                  </a:txBody>
                  <a:tcPr marL="4652" marR="4652" marT="4652" marB="0" anchor="ctr"/>
                </a:tc>
                <a:extLst>
                  <a:ext uri="{0D108BD9-81ED-4DB2-BD59-A6C34878D82A}">
                    <a16:rowId xmlns:a16="http://schemas.microsoft.com/office/drawing/2014/main" val="10005"/>
                  </a:ext>
                </a:extLst>
              </a:tr>
              <a:tr h="299501">
                <a:tc>
                  <a:txBody>
                    <a:bodyPr/>
                    <a:lstStyle/>
                    <a:p>
                      <a:pPr algn="ctr"/>
                      <a:r>
                        <a:rPr lang="en-US" sz="1400" dirty="0"/>
                        <a:t>LC</a:t>
                      </a:r>
                    </a:p>
                  </a:txBody>
                  <a:tcP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l" fontAlgn="b"/>
                      <a:r>
                        <a:rPr lang="en-US" sz="1000" b="0" i="0" u="none" strike="noStrike" dirty="0">
                          <a:solidFill>
                            <a:srgbClr val="000000"/>
                          </a:solidFill>
                          <a:effectLst/>
                          <a:latin typeface="Verdana"/>
                        </a:rPr>
                        <a:t>0 calories per serving: 100% reduction in sugar.</a:t>
                      </a:r>
                    </a:p>
                  </a:txBody>
                  <a:tcPr marL="4652" marR="4652" marT="4652" marB="0" anchor="ctr"/>
                </a:tc>
                <a:tc>
                  <a:txBody>
                    <a:bodyPr/>
                    <a:lstStyle/>
                    <a:p>
                      <a:pPr algn="ctr" fontAlgn="b"/>
                      <a:r>
                        <a:rPr lang="en-US" sz="1000" b="0" i="0" u="none" strike="noStrike" dirty="0">
                          <a:solidFill>
                            <a:srgbClr val="000000"/>
                          </a:solidFill>
                          <a:effectLst/>
                          <a:latin typeface="Verdana"/>
                        </a:rPr>
                        <a:t>Yes</a:t>
                      </a:r>
                    </a:p>
                  </a:txBody>
                  <a:tcPr marL="4652" marR="4652" marT="4652" marB="0" anchor="ctr"/>
                </a:tc>
                <a:extLst>
                  <a:ext uri="{0D108BD9-81ED-4DB2-BD59-A6C34878D82A}">
                    <a16:rowId xmlns:a16="http://schemas.microsoft.com/office/drawing/2014/main" val="10006"/>
                  </a:ext>
                </a:extLst>
              </a:tr>
              <a:tr h="630929">
                <a:tc>
                  <a:txBody>
                    <a:bodyPr/>
                    <a:lstStyle/>
                    <a:p>
                      <a:pPr algn="ctr"/>
                      <a:r>
                        <a:rPr lang="en-US" sz="1400" dirty="0"/>
                        <a:t>Jammers</a:t>
                      </a:r>
                    </a:p>
                  </a:txBody>
                  <a:tcPr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a:solidFill>
                            <a:srgbClr val="000000"/>
                          </a:solidFill>
                          <a:effectLst/>
                          <a:latin typeface="Verdana"/>
                        </a:rPr>
                        <a:t>NA</a:t>
                      </a: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ctr" fontAlgn="b"/>
                      <a:endParaRPr lang="en-US" sz="1000" b="0" i="0" u="none" strike="noStrike" dirty="0">
                        <a:solidFill>
                          <a:srgbClr val="000000"/>
                        </a:solidFill>
                        <a:effectLst/>
                        <a:latin typeface="Verdana"/>
                      </a:endParaRPr>
                    </a:p>
                    <a:p>
                      <a:pPr algn="ctr" fontAlgn="b"/>
                      <a:endParaRPr lang="en-US" sz="1000" b="0" i="0" u="none" strike="noStrike" dirty="0">
                        <a:solidFill>
                          <a:srgbClr val="000000"/>
                        </a:solidFill>
                        <a:effectLst/>
                        <a:latin typeface="Verdana"/>
                      </a:endParaRPr>
                    </a:p>
                    <a:p>
                      <a:pPr algn="ctr" fontAlgn="b"/>
                      <a:r>
                        <a:rPr lang="en-US" sz="1000" b="0" i="0" u="none" strike="noStrike" dirty="0">
                          <a:solidFill>
                            <a:srgbClr val="000000"/>
                          </a:solidFill>
                          <a:effectLst/>
                          <a:latin typeface="Verdana"/>
                        </a:rPr>
                        <a:t>(100%)</a:t>
                      </a: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l" fontAlgn="b"/>
                      <a:r>
                        <a:rPr lang="en-US" sz="1000" b="0" i="0" u="none" strike="noStrike" dirty="0">
                          <a:solidFill>
                            <a:srgbClr val="000000"/>
                          </a:solidFill>
                          <a:effectLst/>
                          <a:latin typeface="Verdana"/>
                        </a:rPr>
                        <a:t>Undergoing</a:t>
                      </a:r>
                      <a:r>
                        <a:rPr lang="en-US" sz="1000" b="0" i="0" u="none" strike="noStrike" baseline="0" dirty="0">
                          <a:solidFill>
                            <a:srgbClr val="000000"/>
                          </a:solidFill>
                          <a:effectLst/>
                          <a:latin typeface="Verdana"/>
                        </a:rPr>
                        <a:t> </a:t>
                      </a:r>
                      <a:r>
                        <a:rPr lang="en-US" sz="1000" b="1" i="0" u="none" strike="noStrike" baseline="0" dirty="0">
                          <a:solidFill>
                            <a:srgbClr val="000000"/>
                          </a:solidFill>
                          <a:effectLst/>
                          <a:latin typeface="Verdana"/>
                        </a:rPr>
                        <a:t>Jammers Renovation </a:t>
                      </a:r>
                      <a:r>
                        <a:rPr lang="en-US" sz="1000" b="0" i="0" u="none" strike="noStrike" baseline="0" dirty="0">
                          <a:solidFill>
                            <a:srgbClr val="000000"/>
                          </a:solidFill>
                          <a:effectLst/>
                          <a:latin typeface="Verdana"/>
                        </a:rPr>
                        <a:t>project -&gt; will  qualify under new formula</a:t>
                      </a:r>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No (</a:t>
                      </a:r>
                      <a:r>
                        <a:rPr lang="en-US" sz="1000" b="0" i="1" u="none" strike="noStrike" dirty="0">
                          <a:solidFill>
                            <a:srgbClr val="000000"/>
                          </a:solidFill>
                          <a:effectLst/>
                          <a:latin typeface="Verdana"/>
                        </a:rPr>
                        <a:t>yes</a:t>
                      </a:r>
                      <a:r>
                        <a:rPr lang="en-US" sz="1000" b="0" i="1" u="none" strike="noStrike" baseline="0" dirty="0">
                          <a:solidFill>
                            <a:srgbClr val="000000"/>
                          </a:solidFill>
                          <a:effectLst/>
                          <a:latin typeface="Verdana"/>
                        </a:rPr>
                        <a:t> after </a:t>
                      </a:r>
                    </a:p>
                    <a:p>
                      <a:pPr algn="ctr" fontAlgn="b"/>
                      <a:r>
                        <a:rPr lang="en-US" sz="1000" b="0" i="1" u="none" strike="noStrike" baseline="0" dirty="0">
                          <a:solidFill>
                            <a:srgbClr val="000000"/>
                          </a:solidFill>
                          <a:effectLst/>
                          <a:latin typeface="Verdana"/>
                        </a:rPr>
                        <a:t>Renovation</a:t>
                      </a:r>
                      <a:r>
                        <a:rPr lang="en-US" sz="1000" b="0" i="0" u="none" strike="noStrike" baseline="0" dirty="0">
                          <a:solidFill>
                            <a:srgbClr val="000000"/>
                          </a:solidFill>
                          <a:effectLst/>
                          <a:latin typeface="Verdana"/>
                        </a:rPr>
                        <a:t>)</a:t>
                      </a:r>
                      <a:endParaRPr lang="en-US" sz="1000" b="0" i="0" u="none" strike="noStrike" dirty="0">
                        <a:solidFill>
                          <a:srgbClr val="000000"/>
                        </a:solidFill>
                        <a:effectLst/>
                        <a:latin typeface="Verdana"/>
                      </a:endParaRPr>
                    </a:p>
                  </a:txBody>
                  <a:tcPr marL="4652" marR="4652" marT="4652" marB="0" anchor="ctr"/>
                </a:tc>
                <a:extLst>
                  <a:ext uri="{0D108BD9-81ED-4DB2-BD59-A6C34878D82A}">
                    <a16:rowId xmlns:a16="http://schemas.microsoft.com/office/drawing/2014/main" val="10007"/>
                  </a:ext>
                </a:extLst>
              </a:tr>
              <a:tr h="594499">
                <a:tc>
                  <a:txBody>
                    <a:bodyPr/>
                    <a:lstStyle/>
                    <a:p>
                      <a:pPr algn="ctr"/>
                      <a:r>
                        <a:rPr lang="en-US" sz="1400" dirty="0"/>
                        <a:t>16, 32, 96 oz.</a:t>
                      </a:r>
                    </a:p>
                  </a:txBody>
                  <a:tcPr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a:solidFill>
                            <a:srgbClr val="000000"/>
                          </a:solidFill>
                          <a:effectLst/>
                          <a:latin typeface="Verdana"/>
                        </a:rPr>
                        <a:t>NA</a:t>
                      </a: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Verdana"/>
                      </a:endParaRPr>
                    </a:p>
                    <a:p>
                      <a:pPr marL="0" marR="0" indent="0" algn="ctr" defTabSz="457200" rtl="0" eaLnBrk="1" fontAlgn="b" latinLnBrk="0" hangingPunct="1">
                        <a:lnSpc>
                          <a:spcPct val="100000"/>
                        </a:lnSpc>
                        <a:spcBef>
                          <a:spcPts val="0"/>
                        </a:spcBef>
                        <a:spcAft>
                          <a:spcPts val="0"/>
                        </a:spcAft>
                        <a:buClrTx/>
                        <a:buSzTx/>
                        <a:buFontTx/>
                        <a:buNone/>
                        <a:tabLst/>
                        <a:defRPr/>
                      </a:pPr>
                      <a:r>
                        <a:rPr lang="en-US" sz="1000" b="0" i="0" u="none" strike="noStrike" baseline="0" dirty="0">
                          <a:solidFill>
                            <a:srgbClr val="000000"/>
                          </a:solidFill>
                          <a:effectLst/>
                          <a:latin typeface="Verdana"/>
                        </a:rPr>
                        <a:t>      </a:t>
                      </a:r>
                      <a:r>
                        <a:rPr lang="en-US" sz="1000" b="0" i="0" u="none" strike="noStrike" dirty="0">
                          <a:solidFill>
                            <a:srgbClr val="000000"/>
                          </a:solidFill>
                          <a:effectLst/>
                          <a:latin typeface="Verdana"/>
                        </a:rPr>
                        <a:t>(100%)</a:t>
                      </a:r>
                    </a:p>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l" fontAlgn="t"/>
                      <a:r>
                        <a:rPr lang="en-US" sz="1050" b="0" i="0" u="none" strike="noStrike" dirty="0">
                          <a:solidFill>
                            <a:srgbClr val="FF0000"/>
                          </a:solidFill>
                          <a:effectLst/>
                          <a:latin typeface="Verdana"/>
                        </a:rPr>
                        <a:t>Currently does not meet sugar claim requirements</a:t>
                      </a:r>
                    </a:p>
                  </a:txBody>
                  <a:tcPr marL="4652" marR="4652" marT="4652" marB="0" anchor="ctr"/>
                </a:tc>
                <a:tc>
                  <a:txBody>
                    <a:bodyPr/>
                    <a:lstStyle/>
                    <a:p>
                      <a:pPr algn="ctr" fontAlgn="t"/>
                      <a:r>
                        <a:rPr lang="en-US" sz="1050" b="0" i="1" u="none" strike="noStrike" dirty="0">
                          <a:solidFill>
                            <a:schemeClr val="tx1"/>
                          </a:solidFill>
                          <a:effectLst/>
                          <a:latin typeface="Verdana"/>
                        </a:rPr>
                        <a:t>Yes after reform </a:t>
                      </a:r>
                    </a:p>
                    <a:p>
                      <a:pPr algn="ctr" fontAlgn="t"/>
                      <a:r>
                        <a:rPr lang="en-US" sz="1050" b="0" i="0" u="none" strike="noStrike" dirty="0">
                          <a:solidFill>
                            <a:schemeClr val="tx1"/>
                          </a:solidFill>
                          <a:effectLst/>
                          <a:latin typeface="Verdana"/>
                        </a:rPr>
                        <a:t>(lower calories)</a:t>
                      </a:r>
                    </a:p>
                  </a:txBody>
                  <a:tcPr marL="4652" marR="4652" marT="4652" marB="0" anchor="ctr"/>
                </a:tc>
                <a:extLst>
                  <a:ext uri="{0D108BD9-81ED-4DB2-BD59-A6C34878D82A}">
                    <a16:rowId xmlns:a16="http://schemas.microsoft.com/office/drawing/2014/main" val="10008"/>
                  </a:ext>
                </a:extLst>
              </a:tr>
              <a:tr h="569390">
                <a:tc>
                  <a:txBody>
                    <a:bodyPr/>
                    <a:lstStyle/>
                    <a:p>
                      <a:pPr algn="ctr"/>
                      <a:r>
                        <a:rPr lang="en-US" sz="1400" dirty="0"/>
                        <a:t>RKA</a:t>
                      </a:r>
                    </a:p>
                  </a:txBody>
                  <a:tcPr anchor="ctr"/>
                </a:tc>
                <a:tc>
                  <a:txBody>
                    <a:bodyPr/>
                    <a:lstStyle/>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a:solidFill>
                            <a:srgbClr val="000000"/>
                          </a:solidFill>
                          <a:effectLst/>
                          <a:latin typeface="Verdana"/>
                        </a:rPr>
                        <a:t>NA</a:t>
                      </a: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ctr" fontAlgn="b"/>
                      <a:endParaRPr lang="en-US" sz="1000" b="0" i="0" u="none" strike="noStrike" dirty="0">
                        <a:solidFill>
                          <a:srgbClr val="000000"/>
                        </a:solidFill>
                        <a:effectLst/>
                        <a:latin typeface="Verdana"/>
                      </a:endParaRPr>
                    </a:p>
                    <a:p>
                      <a:pPr algn="ctr" fontAlgn="b"/>
                      <a:endParaRPr lang="en-US" sz="1000" b="0" i="0" u="none" strike="noStrike" dirty="0">
                        <a:solidFill>
                          <a:srgbClr val="000000"/>
                        </a:solidFill>
                        <a:effectLst/>
                        <a:latin typeface="Verdana"/>
                      </a:endParaRPr>
                    </a:p>
                  </a:txBody>
                  <a:tcPr marL="4652" marR="4652" marT="4652" marB="0" anchor="ctr"/>
                </a:tc>
                <a:tc>
                  <a:txBody>
                    <a:bodyPr/>
                    <a:lstStyle/>
                    <a:p>
                      <a:pPr algn="ctr" fontAlgn="b"/>
                      <a:r>
                        <a:rPr lang="en-US" sz="1000" b="0" i="0" u="none" strike="noStrike" dirty="0">
                          <a:solidFill>
                            <a:srgbClr val="000000"/>
                          </a:solidFill>
                          <a:effectLst/>
                          <a:latin typeface="Verdana"/>
                        </a:rPr>
                        <a:t>NA</a:t>
                      </a:r>
                    </a:p>
                  </a:txBody>
                  <a:tcPr marL="4652" marR="4652" marT="4652" marB="0" anchor="ctr"/>
                </a:tc>
                <a:tc>
                  <a:txBody>
                    <a:bodyPr/>
                    <a:lstStyle/>
                    <a:p>
                      <a:pPr algn="l" fontAlgn="t"/>
                      <a:r>
                        <a:rPr lang="en-US" sz="1100" b="0" i="0" u="none" strike="noStrike" dirty="0">
                          <a:solidFill>
                            <a:srgbClr val="FF0000"/>
                          </a:solidFill>
                          <a:effectLst/>
                          <a:latin typeface="Verdana"/>
                        </a:rPr>
                        <a:t>Currently does not meet sugar claim requirements</a:t>
                      </a:r>
                    </a:p>
                  </a:txBody>
                  <a:tcPr marL="4652" marR="4652" marT="4652" marB="0" anchor="ct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100" b="0" i="1" u="none" strike="noStrike" dirty="0">
                          <a:solidFill>
                            <a:schemeClr val="tx1"/>
                          </a:solidFill>
                          <a:effectLst/>
                          <a:latin typeface="Verdana"/>
                        </a:rPr>
                        <a:t>Further discuss with Legal</a:t>
                      </a:r>
                    </a:p>
                  </a:txBody>
                  <a:tcPr marL="4652" marR="4652" marT="4652" marB="0" anchor="ctr"/>
                </a:tc>
                <a:extLst>
                  <a:ext uri="{0D108BD9-81ED-4DB2-BD59-A6C34878D82A}">
                    <a16:rowId xmlns:a16="http://schemas.microsoft.com/office/drawing/2014/main" val="10009"/>
                  </a:ext>
                </a:extLst>
              </a:tr>
            </a:tbl>
          </a:graphicData>
        </a:graphic>
      </p:graphicFrame>
      <p:pic>
        <p:nvPicPr>
          <p:cNvPr id="7170" name="Picture 2" descr="http://www.planetbowls.com/images/redcir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 y="2390716"/>
            <a:ext cx="883608" cy="44498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www.planetbowls.com/images/redcir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5" y="5571996"/>
            <a:ext cx="1002532" cy="61998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911" y="1794923"/>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911" y="2454514"/>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217" y="3201993"/>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217" y="3819790"/>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217" y="4703940"/>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217" y="4245504"/>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176" y="1902368"/>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253" y="3095119"/>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253" y="3744149"/>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745" y="4269176"/>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234" y="5068499"/>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075" y="5635529"/>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eechcentral.simhq.com/images/a/a4/Yes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466" y="6392687"/>
            <a:ext cx="301114" cy="2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ka7fvv.home.comcast.net/~ka7fvv/Active-Inactive/red-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153" y="5027614"/>
            <a:ext cx="257444" cy="32987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http://ka7fvv.home.comcast.net/~ka7fvv/Active-Inactive/red-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217" y="5717049"/>
            <a:ext cx="257444" cy="32987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http://ka7fvv.home.comcast.net/~ka7fvv/Active-Inactive/red-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052" y="6341169"/>
            <a:ext cx="257444" cy="329874"/>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http://ka7fvv.home.comcast.net/~ka7fvv/Active-Inactive/red-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45" y="4667172"/>
            <a:ext cx="257444" cy="329874"/>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http://ka7fvv.home.comcast.net/~ka7fvv/Active-Inactive/red-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5011" y="2548249"/>
            <a:ext cx="257444" cy="329874"/>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planetbowls.com/images/redcir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76" y="4689946"/>
            <a:ext cx="738995" cy="349620"/>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itle 1"/>
          <p:cNvSpPr txBox="1">
            <a:spLocks/>
          </p:cNvSpPr>
          <p:nvPr/>
        </p:nvSpPr>
        <p:spPr>
          <a:xfrm>
            <a:off x="-14111" y="170121"/>
            <a:ext cx="9303488" cy="563526"/>
          </a:xfrm>
          <a:prstGeom prst="rect">
            <a:avLst/>
          </a:prstGeom>
        </p:spPr>
        <p:txBody>
          <a:bodyPr>
            <a:normAutofit fontScale="90000"/>
          </a:bodyPr>
          <a:lstStyle>
            <a:lvl1pPr algn="l" defTabSz="457200" rtl="0" eaLnBrk="1" latinLnBrk="0" hangingPunct="1">
              <a:spcBef>
                <a:spcPct val="0"/>
              </a:spcBef>
              <a:buNone/>
              <a:defRPr sz="2800" b="1" kern="1200">
                <a:solidFill>
                  <a:srgbClr val="0C5F99"/>
                </a:solidFill>
                <a:latin typeface="Arial"/>
                <a:ea typeface="+mj-ea"/>
                <a:cs typeface="Arial"/>
              </a:defRPr>
            </a:lvl1pPr>
          </a:lstStyle>
          <a:p>
            <a:r>
              <a:rPr lang="en-US" sz="2200" dirty="0"/>
              <a:t>RTD Bottles, Bursts, LC, and RKA need work in order to make these claims</a:t>
            </a:r>
          </a:p>
        </p:txBody>
      </p:sp>
      <p:sp>
        <p:nvSpPr>
          <p:cNvPr id="3" name="Rounded Rectangle 2"/>
          <p:cNvSpPr/>
          <p:nvPr/>
        </p:nvSpPr>
        <p:spPr>
          <a:xfrm>
            <a:off x="8712" y="6214427"/>
            <a:ext cx="9114021" cy="602975"/>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 descr="http://www.planetbowls.com/images/redcir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78" y="6268230"/>
            <a:ext cx="746199" cy="495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698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1"/>
            <p:extLst>
              <p:ext uri="{D42A27DB-BD31-4B8C-83A1-F6EECF244321}">
                <p14:modId xmlns:p14="http://schemas.microsoft.com/office/powerpoint/2010/main" val="2820718035"/>
              </p:ext>
            </p:extLst>
          </p:nvPr>
        </p:nvGraphicFramePr>
        <p:xfrm>
          <a:off x="923925" y="2568717"/>
          <a:ext cx="6891005" cy="325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76737" y="91854"/>
            <a:ext cx="8996861" cy="928872"/>
          </a:xfrm>
        </p:spPr>
        <p:txBody>
          <a:bodyPr>
            <a:noAutofit/>
          </a:bodyPr>
          <a:lstStyle/>
          <a:p>
            <a:r>
              <a:rPr lang="en-US" sz="2000" dirty="0"/>
              <a:t>RKA:  Switch primary and secondary prep instructions of RKA &amp; call out change with clear messaging on front of package</a:t>
            </a:r>
          </a:p>
        </p:txBody>
      </p:sp>
      <p:pic>
        <p:nvPicPr>
          <p:cNvPr id="12"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81" t="4664" r="94" b="9125"/>
          <a:stretch/>
        </p:blipFill>
        <p:spPr bwMode="auto">
          <a:xfrm>
            <a:off x="2263639" y="1255061"/>
            <a:ext cx="4304060" cy="1525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6" name="Picture 2" descr="https://pixabay.com/static/uploads/photo/2012/04/12/12/29/post-it-29813_64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9154" y="766934"/>
            <a:ext cx="1543688" cy="198385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7201303" y="1392865"/>
            <a:ext cx="1116420" cy="1015663"/>
          </a:xfrm>
          <a:prstGeom prst="rect">
            <a:avLst/>
          </a:prstGeom>
          <a:noFill/>
        </p:spPr>
        <p:txBody>
          <a:bodyPr wrap="square" rtlCol="0">
            <a:spAutoFit/>
          </a:bodyPr>
          <a:lstStyle/>
          <a:p>
            <a:r>
              <a:rPr lang="en-US" sz="1200" dirty="0">
                <a:latin typeface="Comic Sans MS" panose="030F0702030302020204" pitchFamily="66" charset="0"/>
              </a:rPr>
              <a:t>Only Form-Specific</a:t>
            </a:r>
          </a:p>
          <a:p>
            <a:r>
              <a:rPr lang="en-US" sz="1200" dirty="0">
                <a:latin typeface="Comic Sans MS" panose="030F0702030302020204" pitchFamily="66" charset="0"/>
              </a:rPr>
              <a:t>Advertising on RKA for now!</a:t>
            </a:r>
          </a:p>
        </p:txBody>
      </p:sp>
      <p:sp useBgFill="1">
        <p:nvSpPr>
          <p:cNvPr id="3" name="Rectangle 2"/>
          <p:cNvSpPr/>
          <p:nvPr/>
        </p:nvSpPr>
        <p:spPr>
          <a:xfrm>
            <a:off x="7719237" y="6033185"/>
            <a:ext cx="1354361" cy="5058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1269" y="5993716"/>
            <a:ext cx="9090841" cy="584775"/>
          </a:xfrm>
          <a:prstGeom prst="rect">
            <a:avLst/>
          </a:prstGeom>
          <a:noFill/>
        </p:spPr>
        <p:txBody>
          <a:bodyPr wrap="square" rtlCol="0">
            <a:spAutoFit/>
          </a:bodyPr>
          <a:lstStyle/>
          <a:p>
            <a:pPr algn="ctr"/>
            <a:r>
              <a:rPr lang="en-US" sz="1600" dirty="0"/>
              <a:t>*RKA is our legacy product and the most difficult to bring into alignment with claims due to consumer usage behavior. Additional thought should be given to including RKA in portfolio claims vs. separate treatment*</a:t>
            </a:r>
          </a:p>
        </p:txBody>
      </p:sp>
      <p:sp>
        <p:nvSpPr>
          <p:cNvPr id="15"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19</a:t>
            </a:fld>
            <a:endParaRPr lang="en-US" dirty="0"/>
          </a:p>
        </p:txBody>
      </p:sp>
    </p:spTree>
    <p:extLst>
      <p:ext uri="{BB962C8B-B14F-4D97-AF65-F5344CB8AC3E}">
        <p14:creationId xmlns:p14="http://schemas.microsoft.com/office/powerpoint/2010/main" val="354699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17874" y="1375272"/>
            <a:ext cx="7920483" cy="2643835"/>
            <a:chOff x="0" y="2870646"/>
            <a:chExt cx="6999514" cy="2268000"/>
          </a:xfrm>
        </p:grpSpPr>
        <p:sp>
          <p:nvSpPr>
            <p:cNvPr id="16" name="Rectangle 15"/>
            <p:cNvSpPr/>
            <p:nvPr/>
          </p:nvSpPr>
          <p:spPr>
            <a:xfrm>
              <a:off x="0" y="2870646"/>
              <a:ext cx="6999514" cy="2268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0" y="2870646"/>
              <a:ext cx="6999514" cy="226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3240" tIns="312420" rIns="543240" bIns="106680" numCol="1" spcCol="1270" anchor="t" anchorCtr="0">
              <a:noAutofit/>
            </a:bodyPr>
            <a:lstStyle/>
            <a:p>
              <a:pPr marL="0" lvl="1" algn="l" defTabSz="666750">
                <a:lnSpc>
                  <a:spcPct val="90000"/>
                </a:lnSpc>
                <a:spcBef>
                  <a:spcPct val="0"/>
                </a:spcBef>
                <a:spcAft>
                  <a:spcPct val="15000"/>
                </a:spcAft>
              </a:pPr>
              <a:endParaRPr lang="en-US" sz="1500" kern="1200" dirty="0"/>
            </a:p>
          </p:txBody>
        </p:sp>
      </p:grpSp>
      <p:sp>
        <p:nvSpPr>
          <p:cNvPr id="2" name="Title 1"/>
          <p:cNvSpPr>
            <a:spLocks noGrp="1"/>
          </p:cNvSpPr>
          <p:nvPr>
            <p:ph type="title"/>
          </p:nvPr>
        </p:nvSpPr>
        <p:spPr>
          <a:xfrm>
            <a:off x="376376" y="323009"/>
            <a:ext cx="7993672" cy="588735"/>
          </a:xfrm>
        </p:spPr>
        <p:txBody>
          <a:bodyPr/>
          <a:lstStyle/>
          <a:p>
            <a:r>
              <a:rPr lang="en-US" dirty="0"/>
              <a:t>Agenda</a:t>
            </a:r>
          </a:p>
        </p:txBody>
      </p:sp>
      <p:sp>
        <p:nvSpPr>
          <p:cNvPr id="3" name="Content Placeholder 2"/>
          <p:cNvSpPr>
            <a:spLocks noGrp="1"/>
          </p:cNvSpPr>
          <p:nvPr>
            <p:ph idx="1"/>
          </p:nvPr>
        </p:nvSpPr>
        <p:spPr>
          <a:xfrm>
            <a:off x="800554" y="1556277"/>
            <a:ext cx="7201192" cy="2210094"/>
          </a:xfrm>
        </p:spPr>
        <p:txBody>
          <a:bodyPr>
            <a:noAutofit/>
          </a:bodyPr>
          <a:lstStyle/>
          <a:p>
            <a:r>
              <a:rPr lang="en-US" sz="2000" dirty="0"/>
              <a:t>The Consumer &amp; Motivators to Purchase</a:t>
            </a:r>
          </a:p>
          <a:p>
            <a:r>
              <a:rPr lang="en-US" sz="2000" dirty="0"/>
              <a:t>The Non-Consumer &amp; Barriers to Purchase</a:t>
            </a:r>
          </a:p>
          <a:p>
            <a:r>
              <a:rPr lang="en-US" sz="2000" dirty="0"/>
              <a:t>KA Portfolio Claims Assessment</a:t>
            </a:r>
          </a:p>
          <a:p>
            <a:r>
              <a:rPr lang="en-US" sz="2000" dirty="0"/>
              <a:t>Recommendations &amp; What’s In It for Us</a:t>
            </a:r>
          </a:p>
          <a:p>
            <a:r>
              <a:rPr lang="en-US" sz="2000" dirty="0"/>
              <a:t>Implementation &amp; Next Steps</a:t>
            </a:r>
          </a:p>
          <a:p>
            <a:endParaRPr lang="en-US" sz="2000" dirty="0"/>
          </a:p>
          <a:p>
            <a:endParaRPr lang="en-US" sz="1400" dirty="0"/>
          </a:p>
          <a:p>
            <a:endParaRPr lang="en-US" sz="1400" dirty="0"/>
          </a:p>
        </p:txBody>
      </p:sp>
      <p:sp>
        <p:nvSpPr>
          <p:cNvPr id="5" name="Text Placeholder 4"/>
          <p:cNvSpPr>
            <a:spLocks noGrp="1"/>
          </p:cNvSpPr>
          <p:nvPr>
            <p:ph type="body" idx="13"/>
          </p:nvPr>
        </p:nvSpPr>
        <p:spPr>
          <a:xfrm>
            <a:off x="6731819" y="503731"/>
            <a:ext cx="1907110" cy="401458"/>
          </a:xfrm>
        </p:spPr>
        <p:txBody>
          <a:bodyPr>
            <a:normAutofit fontScale="92500" lnSpcReduction="10000"/>
          </a:bodyPr>
          <a:lstStyle/>
          <a:p>
            <a:r>
              <a:rPr lang="en-US" dirty="0"/>
              <a:t>[“Oh Yeah!”]</a:t>
            </a:r>
          </a:p>
        </p:txBody>
      </p:sp>
      <p:grpSp>
        <p:nvGrpSpPr>
          <p:cNvPr id="7" name="Group 6"/>
          <p:cNvGrpSpPr/>
          <p:nvPr/>
        </p:nvGrpSpPr>
        <p:grpSpPr>
          <a:xfrm>
            <a:off x="617874" y="4411847"/>
            <a:ext cx="7920484" cy="1415970"/>
            <a:chOff x="0" y="2870646"/>
            <a:chExt cx="6999514" cy="2268000"/>
          </a:xfrm>
        </p:grpSpPr>
        <p:sp>
          <p:nvSpPr>
            <p:cNvPr id="11" name="Rectangle 10"/>
            <p:cNvSpPr/>
            <p:nvPr/>
          </p:nvSpPr>
          <p:spPr>
            <a:xfrm>
              <a:off x="0" y="2870646"/>
              <a:ext cx="6999514" cy="2268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0" y="2870646"/>
              <a:ext cx="6999514" cy="226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3240" tIns="312420" rIns="543240" bIns="106680" numCol="1" spcCol="1270" anchor="t" anchorCtr="0">
              <a:noAutofit/>
            </a:bodyPr>
            <a:lstStyle/>
            <a:p>
              <a:pPr marL="0" lvl="1" algn="l" defTabSz="666750">
                <a:lnSpc>
                  <a:spcPct val="90000"/>
                </a:lnSpc>
                <a:spcBef>
                  <a:spcPct val="0"/>
                </a:spcBef>
                <a:spcAft>
                  <a:spcPct val="15000"/>
                </a:spcAft>
              </a:pPr>
              <a:endParaRPr lang="en-US" sz="1500" kern="1200" dirty="0"/>
            </a:p>
          </p:txBody>
        </p:sp>
      </p:grpSp>
      <p:grpSp>
        <p:nvGrpSpPr>
          <p:cNvPr id="8" name="Group 7"/>
          <p:cNvGrpSpPr/>
          <p:nvPr/>
        </p:nvGrpSpPr>
        <p:grpSpPr>
          <a:xfrm>
            <a:off x="800554" y="4212062"/>
            <a:ext cx="4899660" cy="442800"/>
            <a:chOff x="349975" y="2649246"/>
            <a:chExt cx="4899660" cy="442800"/>
          </a:xfrm>
        </p:grpSpPr>
        <p:sp>
          <p:nvSpPr>
            <p:cNvPr id="9" name="Rounded Rectangle 8"/>
            <p:cNvSpPr/>
            <p:nvPr/>
          </p:nvSpPr>
          <p:spPr>
            <a:xfrm>
              <a:off x="349975" y="2649246"/>
              <a:ext cx="4899660"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6"/>
            <p:cNvSpPr/>
            <p:nvPr/>
          </p:nvSpPr>
          <p:spPr>
            <a:xfrm>
              <a:off x="371591" y="2670862"/>
              <a:ext cx="4856428"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196" tIns="0" rIns="185196" bIns="0" numCol="1" spcCol="1270" anchor="ctr" anchorCtr="0">
              <a:noAutofit/>
            </a:bodyPr>
            <a:lstStyle/>
            <a:p>
              <a:pPr lvl="0" algn="l" defTabSz="889000">
                <a:lnSpc>
                  <a:spcPct val="90000"/>
                </a:lnSpc>
                <a:spcBef>
                  <a:spcPct val="0"/>
                </a:spcBef>
                <a:spcAft>
                  <a:spcPct val="35000"/>
                </a:spcAft>
              </a:pPr>
              <a:r>
                <a:rPr lang="en-US" sz="2000" kern="1200" dirty="0"/>
                <a:t>Project Scope</a:t>
              </a:r>
            </a:p>
          </p:txBody>
        </p:sp>
      </p:grpSp>
      <p:sp>
        <p:nvSpPr>
          <p:cNvPr id="13" name="Rectangle 12"/>
          <p:cNvSpPr/>
          <p:nvPr/>
        </p:nvSpPr>
        <p:spPr>
          <a:xfrm>
            <a:off x="960393" y="4778761"/>
            <a:ext cx="6956322" cy="584775"/>
          </a:xfrm>
          <a:prstGeom prst="rect">
            <a:avLst/>
          </a:prstGeom>
        </p:spPr>
        <p:txBody>
          <a:bodyPr wrap="square">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To develop an overarching BFY claim strategy to convey a unified message to our consumer, and lay out the implementation of such a strategy</a:t>
            </a:r>
          </a:p>
        </p:txBody>
      </p:sp>
      <p:sp>
        <p:nvSpPr>
          <p:cNvPr id="18"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2</a:t>
            </a:fld>
            <a:endParaRPr lang="en-US" dirty="0"/>
          </a:p>
        </p:txBody>
      </p:sp>
    </p:spTree>
    <p:extLst>
      <p:ext uri="{BB962C8B-B14F-4D97-AF65-F5344CB8AC3E}">
        <p14:creationId xmlns:p14="http://schemas.microsoft.com/office/powerpoint/2010/main" val="95004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40230" y="6497900"/>
            <a:ext cx="293549" cy="280988"/>
          </a:xfrm>
        </p:spPr>
        <p:txBody>
          <a:bodyPr/>
          <a:lstStyle/>
          <a:p>
            <a:fld id="{F74FB4D9-CF7B-FD4A-8863-716265341524}" type="slidenum">
              <a:rPr lang="en-US" smtClean="0"/>
              <a:pPr/>
              <a:t>20</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627429628"/>
              </p:ext>
            </p:extLst>
          </p:nvPr>
        </p:nvGraphicFramePr>
        <p:xfrm>
          <a:off x="-58841" y="3218139"/>
          <a:ext cx="4720782" cy="327976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90021" y="173812"/>
            <a:ext cx="9224100" cy="738072"/>
          </a:xfrm>
        </p:spPr>
        <p:txBody>
          <a:bodyPr>
            <a:noAutofit/>
          </a:bodyPr>
          <a:lstStyle/>
          <a:p>
            <a:r>
              <a:rPr lang="en-US" sz="2400" dirty="0"/>
              <a:t>32oz &amp; 96oz: Leverage Jammers formula and reduce Vitamin C levels</a:t>
            </a:r>
            <a:endParaRPr lang="en-US" sz="2000" dirty="0"/>
          </a:p>
        </p:txBody>
      </p:sp>
      <p:sp>
        <p:nvSpPr>
          <p:cNvPr id="9" name="TextBox 8"/>
          <p:cNvSpPr txBox="1"/>
          <p:nvPr/>
        </p:nvSpPr>
        <p:spPr>
          <a:xfrm>
            <a:off x="1297173" y="6580965"/>
            <a:ext cx="6602818" cy="261610"/>
          </a:xfrm>
          <a:prstGeom prst="rect">
            <a:avLst/>
          </a:prstGeom>
          <a:noFill/>
        </p:spPr>
        <p:txBody>
          <a:bodyPr wrap="square" rtlCol="0">
            <a:spAutoFit/>
          </a:bodyPr>
          <a:lstStyle/>
          <a:p>
            <a:r>
              <a:rPr lang="en-US" sz="1100" dirty="0">
                <a:solidFill>
                  <a:schemeClr val="bg1"/>
                </a:solidFill>
              </a:rPr>
              <a:t>*Source: R&amp;D, based on Tropical Punch flavor raw materials costs provided by  Supply Chain &amp; Procurement</a:t>
            </a:r>
            <a:endParaRPr lang="en-US" sz="1050" dirty="0">
              <a:solidFill>
                <a:schemeClr val="bg1"/>
              </a:solidFill>
            </a:endParaRPr>
          </a:p>
        </p:txBody>
      </p:sp>
      <p:sp>
        <p:nvSpPr>
          <p:cNvPr id="12" name="TextBox 11"/>
          <p:cNvSpPr txBox="1"/>
          <p:nvPr/>
        </p:nvSpPr>
        <p:spPr>
          <a:xfrm>
            <a:off x="5902605" y="6034119"/>
            <a:ext cx="2317898" cy="276999"/>
          </a:xfrm>
          <a:prstGeom prst="rect">
            <a:avLst/>
          </a:prstGeom>
          <a:noFill/>
        </p:spPr>
        <p:txBody>
          <a:bodyPr wrap="square" rtlCol="0">
            <a:spAutoFit/>
          </a:bodyPr>
          <a:lstStyle/>
          <a:p>
            <a:pPr algn="ctr"/>
            <a:r>
              <a:rPr lang="en-US" sz="1200" dirty="0"/>
              <a:t>% Reduction of Vitamin C</a:t>
            </a:r>
          </a:p>
        </p:txBody>
      </p:sp>
      <p:pic>
        <p:nvPicPr>
          <p:cNvPr id="15" name="Picture 2" descr="https://pixabay.com/static/uploads/photo/2012/04/12/12/29/post-it-29813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602" y="862631"/>
            <a:ext cx="1543688" cy="198385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7637256" y="1321556"/>
            <a:ext cx="1400420" cy="1200329"/>
          </a:xfrm>
          <a:prstGeom prst="rect">
            <a:avLst/>
          </a:prstGeom>
          <a:noFill/>
        </p:spPr>
        <p:txBody>
          <a:bodyPr wrap="square" rtlCol="0">
            <a:spAutoFit/>
          </a:bodyPr>
          <a:lstStyle/>
          <a:p>
            <a:r>
              <a:rPr lang="en-US" sz="1200" dirty="0">
                <a:latin typeface="Comic Sans MS" panose="030F0702030302020204" pitchFamily="66" charset="0"/>
              </a:rPr>
              <a:t>16 oz. is meant for a different consumer. No need to reform or adv. That size to kids</a:t>
            </a:r>
          </a:p>
        </p:txBody>
      </p:sp>
      <p:graphicFrame>
        <p:nvGraphicFramePr>
          <p:cNvPr id="17" name="Content Placeholder 6"/>
          <p:cNvGraphicFramePr>
            <a:graphicFrameLocks noGrp="1"/>
          </p:cNvGraphicFramePr>
          <p:nvPr>
            <p:ph idx="1"/>
            <p:extLst>
              <p:ext uri="{D42A27DB-BD31-4B8C-83A1-F6EECF244321}">
                <p14:modId xmlns:p14="http://schemas.microsoft.com/office/powerpoint/2010/main" val="840838169"/>
              </p:ext>
            </p:extLst>
          </p:nvPr>
        </p:nvGraphicFramePr>
        <p:xfrm>
          <a:off x="222554" y="1102627"/>
          <a:ext cx="7274580" cy="1419257"/>
        </p:xfrm>
        <a:graphic>
          <a:graphicData uri="http://schemas.openxmlformats.org/drawingml/2006/table">
            <a:tbl>
              <a:tblPr firstRow="1" bandRow="1">
                <a:tableStyleId>{5C22544A-7EE6-4342-B048-85BDC9FD1C3A}</a:tableStyleId>
              </a:tblPr>
              <a:tblGrid>
                <a:gridCol w="1490468">
                  <a:extLst>
                    <a:ext uri="{9D8B030D-6E8A-4147-A177-3AD203B41FA5}">
                      <a16:colId xmlns:a16="http://schemas.microsoft.com/office/drawing/2014/main" val="20000"/>
                    </a:ext>
                  </a:extLst>
                </a:gridCol>
                <a:gridCol w="1551173">
                  <a:extLst>
                    <a:ext uri="{9D8B030D-6E8A-4147-A177-3AD203B41FA5}">
                      <a16:colId xmlns:a16="http://schemas.microsoft.com/office/drawing/2014/main" val="20001"/>
                    </a:ext>
                  </a:extLst>
                </a:gridCol>
                <a:gridCol w="2392326">
                  <a:extLst>
                    <a:ext uri="{9D8B030D-6E8A-4147-A177-3AD203B41FA5}">
                      <a16:colId xmlns:a16="http://schemas.microsoft.com/office/drawing/2014/main" val="20002"/>
                    </a:ext>
                  </a:extLst>
                </a:gridCol>
                <a:gridCol w="1840613">
                  <a:extLst>
                    <a:ext uri="{9D8B030D-6E8A-4147-A177-3AD203B41FA5}">
                      <a16:colId xmlns:a16="http://schemas.microsoft.com/office/drawing/2014/main" val="20003"/>
                    </a:ext>
                  </a:extLst>
                </a:gridCol>
              </a:tblGrid>
              <a:tr h="417362">
                <a:tc>
                  <a:txBody>
                    <a:bodyPr/>
                    <a:lstStyle/>
                    <a:p>
                      <a:r>
                        <a:rPr lang="en-US" sz="1200" dirty="0"/>
                        <a:t>*Based on 2016 July IBP volume forecast</a:t>
                      </a:r>
                    </a:p>
                  </a:txBody>
                  <a:tcPr anchor="ctr"/>
                </a:tc>
                <a:tc>
                  <a:txBody>
                    <a:bodyPr/>
                    <a:lstStyle/>
                    <a:p>
                      <a:pPr algn="ctr"/>
                      <a:r>
                        <a:rPr lang="en-US" sz="1400" dirty="0"/>
                        <a:t>Savings from</a:t>
                      </a:r>
                      <a:r>
                        <a:rPr lang="en-US" sz="1400" baseline="0" dirty="0"/>
                        <a:t> sugars in new Jammers Formula</a:t>
                      </a:r>
                      <a:endParaRPr lang="en-US" sz="1400" dirty="0"/>
                    </a:p>
                  </a:txBody>
                  <a:tcPr/>
                </a:tc>
                <a:tc>
                  <a:txBody>
                    <a:bodyPr/>
                    <a:lstStyle/>
                    <a:p>
                      <a:pPr algn="ctr"/>
                      <a:r>
                        <a:rPr lang="en-US" sz="1400" dirty="0"/>
                        <a:t>Savings from Vitamin C</a:t>
                      </a:r>
                    </a:p>
                  </a:txBody>
                  <a:tcPr anchor="ctr"/>
                </a:tc>
                <a:tc>
                  <a:txBody>
                    <a:bodyPr/>
                    <a:lstStyle/>
                    <a:p>
                      <a:pPr algn="ctr"/>
                      <a:r>
                        <a:rPr lang="en-US" sz="1400" dirty="0">
                          <a:solidFill>
                            <a:schemeClr val="bg1"/>
                          </a:solidFill>
                        </a:rPr>
                        <a:t>Total Est.</a:t>
                      </a:r>
                      <a:r>
                        <a:rPr lang="en-US" sz="1400" baseline="0" dirty="0">
                          <a:solidFill>
                            <a:schemeClr val="bg1"/>
                          </a:solidFill>
                        </a:rPr>
                        <a:t> </a:t>
                      </a:r>
                      <a:r>
                        <a:rPr lang="en-US" sz="1400" dirty="0">
                          <a:solidFill>
                            <a:schemeClr val="bg1"/>
                          </a:solidFill>
                        </a:rPr>
                        <a:t>Savings from formula</a:t>
                      </a:r>
                      <a:r>
                        <a:rPr lang="en-US" sz="1400" baseline="0" dirty="0">
                          <a:solidFill>
                            <a:schemeClr val="bg1"/>
                          </a:solidFill>
                        </a:rPr>
                        <a:t> changes</a:t>
                      </a:r>
                      <a:endParaRPr lang="en-US" sz="1400" dirty="0">
                        <a:solidFill>
                          <a:schemeClr val="bg1"/>
                        </a:solidFill>
                      </a:endParaRPr>
                    </a:p>
                  </a:txBody>
                  <a:tcPr anchor="ctr"/>
                </a:tc>
                <a:extLst>
                  <a:ext uri="{0D108BD9-81ED-4DB2-BD59-A6C34878D82A}">
                    <a16:rowId xmlns:a16="http://schemas.microsoft.com/office/drawing/2014/main" val="10000"/>
                  </a:ext>
                </a:extLst>
              </a:tr>
              <a:tr h="348182">
                <a:tc>
                  <a:txBody>
                    <a:bodyPr/>
                    <a:lstStyle/>
                    <a:p>
                      <a:r>
                        <a:rPr lang="en-US" sz="1200" dirty="0"/>
                        <a:t>32 &amp; 96</a:t>
                      </a:r>
                      <a:r>
                        <a:rPr lang="en-US" sz="1200" baseline="0" dirty="0"/>
                        <a:t>oz</a:t>
                      </a:r>
                      <a:endParaRPr lang="en-US" sz="1200" dirty="0"/>
                    </a:p>
                  </a:txBody>
                  <a:tcPr anchor="ctr"/>
                </a:tc>
                <a:tc>
                  <a:txBody>
                    <a:bodyPr/>
                    <a:lstStyle/>
                    <a:p>
                      <a:r>
                        <a:rPr lang="en-US" sz="1200" dirty="0"/>
                        <a:t>$0.007/</a:t>
                      </a:r>
                      <a:r>
                        <a:rPr lang="en-US" sz="1200" dirty="0" err="1"/>
                        <a:t>lb</a:t>
                      </a:r>
                      <a:endParaRPr lang="en-US" sz="1200" dirty="0"/>
                    </a:p>
                  </a:txBody>
                  <a:tcPr anchor="ctr"/>
                </a:tc>
                <a:tc>
                  <a:txBody>
                    <a:bodyPr/>
                    <a:lstStyle/>
                    <a:p>
                      <a:r>
                        <a:rPr lang="en-US" sz="1200" dirty="0"/>
                        <a:t>$</a:t>
                      </a:r>
                      <a:r>
                        <a:rPr lang="en-US" sz="1200" dirty="0">
                          <a:solidFill>
                            <a:schemeClr val="tx1"/>
                          </a:solidFill>
                        </a:rPr>
                        <a:t>0.00714</a:t>
                      </a:r>
                      <a:r>
                        <a:rPr lang="en-US" sz="1200" baseline="0" dirty="0">
                          <a:solidFill>
                            <a:schemeClr val="dk1"/>
                          </a:solidFill>
                        </a:rPr>
                        <a:t> per 10% per bottle</a:t>
                      </a:r>
                      <a:endParaRPr lang="en-US" sz="1200" dirty="0"/>
                    </a:p>
                  </a:txBody>
                  <a:tcPr anchor="ctr"/>
                </a:tc>
                <a:tc>
                  <a:txBody>
                    <a:bodyPr/>
                    <a:lstStyle/>
                    <a:p>
                      <a:endParaRPr lang="en-US" sz="1200" dirty="0">
                        <a:solidFill>
                          <a:srgbClr val="FF0000"/>
                        </a:solidFill>
                      </a:endParaRPr>
                    </a:p>
                  </a:txBody>
                  <a:tcPr anchor="ctr"/>
                </a:tc>
                <a:extLst>
                  <a:ext uri="{0D108BD9-81ED-4DB2-BD59-A6C34878D82A}">
                    <a16:rowId xmlns:a16="http://schemas.microsoft.com/office/drawing/2014/main" val="10001"/>
                  </a:ext>
                </a:extLst>
              </a:tr>
              <a:tr h="3395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Totals</a:t>
                      </a:r>
                    </a:p>
                  </a:txBody>
                  <a:tcPr anchor="ctr"/>
                </a:tc>
                <a:tc>
                  <a:txBody>
                    <a:bodyPr/>
                    <a:lstStyle/>
                    <a:p>
                      <a:pPr algn="l" fontAlgn="b"/>
                      <a:r>
                        <a:rPr lang="en-US" sz="1200" b="0" i="0" u="none" strike="noStrike" dirty="0">
                          <a:solidFill>
                            <a:srgbClr val="000000"/>
                          </a:solidFill>
                          <a:effectLst/>
                          <a:latin typeface="Calibri"/>
                        </a:rPr>
                        <a:t>   $462,283</a:t>
                      </a:r>
                    </a:p>
                  </a:txBody>
                  <a:tcPr marL="9525" marR="9525" marT="9525" marB="0" anchor="ctr"/>
                </a:tc>
                <a:tc>
                  <a:txBody>
                    <a:bodyPr/>
                    <a:lstStyle/>
                    <a:p>
                      <a:r>
                        <a:rPr lang="en-US" sz="1200" dirty="0"/>
                        <a:t>$980,561 if we reduce to 10% level</a:t>
                      </a:r>
                    </a:p>
                  </a:txBody>
                  <a:tcPr anchor="ctr"/>
                </a:tc>
                <a:tc>
                  <a:txBody>
                    <a:bodyPr/>
                    <a:lstStyle/>
                    <a:p>
                      <a:r>
                        <a:rPr lang="en-US" sz="1200" b="1" dirty="0">
                          <a:solidFill>
                            <a:schemeClr val="tx2">
                              <a:lumMod val="75000"/>
                            </a:schemeClr>
                          </a:solidFill>
                        </a:rPr>
                        <a:t>$1,442,</a:t>
                      </a:r>
                      <a:r>
                        <a:rPr lang="en-US" sz="1200" b="1" baseline="0" dirty="0">
                          <a:solidFill>
                            <a:schemeClr val="tx2">
                              <a:lumMod val="75000"/>
                            </a:schemeClr>
                          </a:solidFill>
                        </a:rPr>
                        <a:t>844</a:t>
                      </a:r>
                      <a:endParaRPr lang="en-US" sz="1200" b="1" dirty="0">
                        <a:solidFill>
                          <a:schemeClr val="tx2">
                            <a:lumMod val="75000"/>
                          </a:schemeClr>
                        </a:solidFill>
                      </a:endParaRPr>
                    </a:p>
                  </a:txBody>
                  <a:tcPr anchor="ctr"/>
                </a:tc>
                <a:extLst>
                  <a:ext uri="{0D108BD9-81ED-4DB2-BD59-A6C34878D82A}">
                    <a16:rowId xmlns:a16="http://schemas.microsoft.com/office/drawing/2014/main" val="10002"/>
                  </a:ext>
                </a:extLst>
              </a:tr>
            </a:tbl>
          </a:graphicData>
        </a:graphic>
      </p:graphicFrame>
      <p:pic>
        <p:nvPicPr>
          <p:cNvPr id="18" name="Picture 3" descr="100714-134014 kdan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60109" y="3192210"/>
            <a:ext cx="125242" cy="3197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1" name="Chart 20" descr="% of Vit. C Removed" title="% Reduction (Vit. C)"/>
          <p:cNvGraphicFramePr>
            <a:graphicFrameLocks/>
          </p:cNvGraphicFramePr>
          <p:nvPr>
            <p:extLst>
              <p:ext uri="{D42A27DB-BD31-4B8C-83A1-F6EECF244321}">
                <p14:modId xmlns:p14="http://schemas.microsoft.com/office/powerpoint/2010/main" val="3454907316"/>
              </p:ext>
            </p:extLst>
          </p:nvPr>
        </p:nvGraphicFramePr>
        <p:xfrm>
          <a:off x="4782383" y="3420158"/>
          <a:ext cx="4200951" cy="2613961"/>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3615070" y="2569489"/>
            <a:ext cx="3318894" cy="276999"/>
          </a:xfrm>
          <a:prstGeom prst="rect">
            <a:avLst/>
          </a:prstGeom>
          <a:noFill/>
        </p:spPr>
        <p:txBody>
          <a:bodyPr wrap="square" rtlCol="0">
            <a:spAutoFit/>
          </a:bodyPr>
          <a:lstStyle/>
          <a:p>
            <a:pPr algn="ctr"/>
            <a:r>
              <a:rPr lang="en-US" sz="1200" b="1" i="1" dirty="0">
                <a:solidFill>
                  <a:srgbClr val="002060"/>
                </a:solidFill>
              </a:rPr>
              <a:t>Total Est. Cost to implement:   $ (1,372,344)</a:t>
            </a:r>
          </a:p>
        </p:txBody>
      </p:sp>
    </p:spTree>
    <p:extLst>
      <p:ext uri="{BB962C8B-B14F-4D97-AF65-F5344CB8AC3E}">
        <p14:creationId xmlns:p14="http://schemas.microsoft.com/office/powerpoint/2010/main" val="24504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65" y="93239"/>
            <a:ext cx="8769324" cy="764878"/>
          </a:xfrm>
        </p:spPr>
        <p:txBody>
          <a:bodyPr>
            <a:noAutofit/>
          </a:bodyPr>
          <a:lstStyle/>
          <a:p>
            <a:r>
              <a:rPr lang="en-US" sz="2000" dirty="0"/>
              <a:t>Bursts &amp; LC: Fortify both with 10% Vitamin C to meet “Good Source” requirement</a:t>
            </a:r>
          </a:p>
        </p:txBody>
      </p:sp>
      <p:sp>
        <p:nvSpPr>
          <p:cNvPr id="3" name="Content Placeholder 2"/>
          <p:cNvSpPr>
            <a:spLocks noGrp="1"/>
          </p:cNvSpPr>
          <p:nvPr>
            <p:ph idx="1"/>
          </p:nvPr>
        </p:nvSpPr>
        <p:spPr>
          <a:xfrm>
            <a:off x="3349256" y="964447"/>
            <a:ext cx="5567732" cy="2374187"/>
          </a:xfrm>
          <a:ln>
            <a:solidFill>
              <a:schemeClr val="accent1">
                <a:shade val="95000"/>
                <a:satMod val="105000"/>
              </a:schemeClr>
            </a:solidFill>
          </a:ln>
        </p:spPr>
        <p:txBody>
          <a:bodyPr>
            <a:normAutofit/>
          </a:bodyPr>
          <a:lstStyle/>
          <a:p>
            <a:r>
              <a:rPr lang="en-US" sz="1700" dirty="0">
                <a:latin typeface="+mn-lt"/>
              </a:rPr>
              <a:t>Fortify with enough Vit. C to meet 10% at end of shelf life</a:t>
            </a:r>
          </a:p>
          <a:p>
            <a:pPr marL="457200" lvl="1" indent="0">
              <a:buNone/>
            </a:pPr>
            <a:r>
              <a:rPr lang="en-US" sz="1600" b="1" i="1" u="sng" dirty="0">
                <a:solidFill>
                  <a:schemeClr val="tx2">
                    <a:lumMod val="75000"/>
                  </a:schemeClr>
                </a:solidFill>
                <a:latin typeface="+mn-lt"/>
              </a:rPr>
              <a:t>Total Est. Costs:</a:t>
            </a:r>
          </a:p>
          <a:p>
            <a:pPr marL="457200" lvl="1" indent="0">
              <a:buNone/>
            </a:pPr>
            <a:r>
              <a:rPr lang="en-US" sz="1600" b="1" i="1" dirty="0">
                <a:solidFill>
                  <a:schemeClr val="tx2">
                    <a:lumMod val="75000"/>
                  </a:schemeClr>
                </a:solidFill>
                <a:latin typeface="+mn-lt"/>
              </a:rPr>
              <a:t>One-Time Costs:  </a:t>
            </a:r>
            <a:r>
              <a:rPr lang="en-US" sz="1600" i="1" dirty="0">
                <a:solidFill>
                  <a:schemeClr val="tx2">
                    <a:lumMod val="75000"/>
                  </a:schemeClr>
                </a:solidFill>
                <a:latin typeface="+mn-lt"/>
              </a:rPr>
              <a:t>$100,500 (packaging, consumer testing)</a:t>
            </a:r>
          </a:p>
          <a:p>
            <a:pPr marL="457200" lvl="1" indent="0">
              <a:buNone/>
            </a:pPr>
            <a:r>
              <a:rPr lang="en-US" sz="1600" b="1" i="1" dirty="0">
                <a:solidFill>
                  <a:schemeClr val="tx2">
                    <a:lumMod val="75000"/>
                  </a:schemeClr>
                </a:solidFill>
                <a:latin typeface="+mn-lt"/>
              </a:rPr>
              <a:t>Ongoing P&amp;L impact: </a:t>
            </a:r>
            <a:r>
              <a:rPr lang="en-US" sz="1600" i="1" dirty="0">
                <a:solidFill>
                  <a:schemeClr val="tx2">
                    <a:lumMod val="75000"/>
                  </a:schemeClr>
                </a:solidFill>
                <a:latin typeface="+mn-lt"/>
              </a:rPr>
              <a:t>0.5%  increase in raw materials (in 2016: ~$0.000918/lb. produced) </a:t>
            </a:r>
          </a:p>
          <a:p>
            <a:pPr marL="457200" lvl="1" indent="0">
              <a:buNone/>
            </a:pPr>
            <a:r>
              <a:rPr lang="en-US" sz="1600" dirty="0">
                <a:solidFill>
                  <a:schemeClr val="tx2">
                    <a:lumMod val="75000"/>
                  </a:schemeClr>
                </a:solidFill>
                <a:latin typeface="+mn-lt"/>
              </a:rPr>
              <a:t>	</a:t>
            </a:r>
          </a:p>
          <a:p>
            <a:pPr marL="457200" lvl="1" indent="0">
              <a:buNone/>
            </a:pPr>
            <a:r>
              <a:rPr lang="en-US" sz="1600" b="1" dirty="0">
                <a:solidFill>
                  <a:schemeClr val="tx2">
                    <a:lumMod val="75000"/>
                  </a:schemeClr>
                </a:solidFill>
                <a:latin typeface="+mn-lt"/>
              </a:rPr>
              <a:t>Margins Before and After:</a:t>
            </a:r>
            <a:r>
              <a:rPr lang="en-US" sz="1600" b="1" i="1" dirty="0">
                <a:solidFill>
                  <a:schemeClr val="tx2">
                    <a:lumMod val="75000"/>
                  </a:schemeClr>
                </a:solidFill>
                <a:latin typeface="+mn-lt"/>
              </a:rPr>
              <a:t>  </a:t>
            </a:r>
            <a:r>
              <a:rPr lang="en-US" sz="1600" i="1" dirty="0">
                <a:solidFill>
                  <a:schemeClr val="tx2">
                    <a:lumMod val="75000"/>
                  </a:schemeClr>
                </a:solidFill>
                <a:latin typeface="+mn-lt"/>
              </a:rPr>
              <a:t>21.2%  -&gt; 21.2%</a:t>
            </a:r>
          </a:p>
          <a:p>
            <a:pPr marL="457200" lvl="1" indent="0">
              <a:spcBef>
                <a:spcPts val="0"/>
              </a:spcBef>
              <a:buClrTx/>
              <a:buNone/>
            </a:pPr>
            <a:r>
              <a:rPr lang="en-US" sz="1200" i="1" dirty="0">
                <a:solidFill>
                  <a:srgbClr val="1F497D">
                    <a:lumMod val="75000"/>
                  </a:srgbClr>
                </a:solidFill>
                <a:latin typeface="Calibri"/>
                <a:cs typeface="+mn-cs"/>
              </a:rPr>
              <a:t>	*source: Jamie Daugherty (Finance)</a:t>
            </a:r>
          </a:p>
        </p:txBody>
      </p:sp>
      <p:sp>
        <p:nvSpPr>
          <p:cNvPr id="4" name="Slide Number Placeholder 3"/>
          <p:cNvSpPr>
            <a:spLocks noGrp="1"/>
          </p:cNvSpPr>
          <p:nvPr>
            <p:ph type="sldNum" sz="quarter" idx="4"/>
          </p:nvPr>
        </p:nvSpPr>
        <p:spPr>
          <a:xfrm>
            <a:off x="246048" y="6496845"/>
            <a:ext cx="293549" cy="280988"/>
          </a:xfrm>
        </p:spPr>
        <p:txBody>
          <a:bodyPr/>
          <a:lstStyle/>
          <a:p>
            <a:fld id="{F74FB4D9-CF7B-FD4A-8863-716265341524}" type="slidenum">
              <a:rPr lang="en-US" smtClean="0"/>
              <a:pPr/>
              <a:t>21</a:t>
            </a:fld>
            <a:endParaRPr lang="en-US" dirty="0"/>
          </a:p>
        </p:txBody>
      </p:sp>
      <p:pic>
        <p:nvPicPr>
          <p:cNvPr id="6" name="Picture 2" descr="http://guideimg.alibaba.com/images/shop/107/03/13/2/kool-aid-bursts-berry-blue-soft-drink-6-75-fl-oz-6-pack_41713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25" y="1078121"/>
            <a:ext cx="2175438" cy="217543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291" y="4579948"/>
            <a:ext cx="1272933" cy="16797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2"/>
          <p:cNvSpPr txBox="1">
            <a:spLocks/>
          </p:cNvSpPr>
          <p:nvPr/>
        </p:nvSpPr>
        <p:spPr>
          <a:xfrm>
            <a:off x="3349256" y="3455578"/>
            <a:ext cx="5567732" cy="2707346"/>
          </a:xfrm>
          <a:prstGeom prst="rect">
            <a:avLst/>
          </a:prstGeom>
          <a:ln>
            <a:solidFill>
              <a:schemeClr val="accent1">
                <a:shade val="95000"/>
                <a:satMod val="105000"/>
              </a:schemeClr>
            </a:solidFill>
          </a:ln>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0C5F99"/>
              </a:buClr>
              <a:buSzPct val="100000"/>
              <a:buFont typeface="Wingdings" charset="2"/>
              <a:buChar char="§"/>
              <a:defRPr sz="2400" kern="1200">
                <a:solidFill>
                  <a:srgbClr val="6B6B6B"/>
                </a:solidFill>
                <a:latin typeface="Arial"/>
                <a:ea typeface="+mn-ea"/>
                <a:cs typeface="Arial"/>
              </a:defRPr>
            </a:lvl1pPr>
            <a:lvl2pPr marL="742950" indent="-285750" algn="l" defTabSz="457200" rtl="0" eaLnBrk="1" latinLnBrk="0" hangingPunct="1">
              <a:spcBef>
                <a:spcPct val="20000"/>
              </a:spcBef>
              <a:buClr>
                <a:srgbClr val="0C5F99"/>
              </a:buClr>
              <a:buFont typeface="Arial"/>
              <a:buChar char="•"/>
              <a:defRPr sz="2000" kern="1200">
                <a:solidFill>
                  <a:srgbClr val="6B6B6B"/>
                </a:solidFill>
                <a:latin typeface="Arial"/>
                <a:ea typeface="+mn-ea"/>
                <a:cs typeface="Arial"/>
              </a:defRPr>
            </a:lvl2pPr>
            <a:lvl3pPr marL="1143000" indent="-228600" algn="l" defTabSz="457200" rtl="0" eaLnBrk="1" latinLnBrk="0" hangingPunct="1">
              <a:spcBef>
                <a:spcPct val="20000"/>
              </a:spcBef>
              <a:buClr>
                <a:srgbClr val="0C5F99"/>
              </a:buClr>
              <a:buSzPct val="50000"/>
              <a:buFont typeface="Wingdings" charset="2"/>
              <a:buChar char="q"/>
              <a:defRPr sz="1800" kern="1200">
                <a:solidFill>
                  <a:srgbClr val="6B6B6B"/>
                </a:solidFill>
                <a:latin typeface="Arial"/>
                <a:ea typeface="+mn-ea"/>
                <a:cs typeface="Arial"/>
              </a:defRPr>
            </a:lvl3pPr>
            <a:lvl4pPr marL="1600200" indent="-228600" algn="l" defTabSz="457200" rtl="0" eaLnBrk="1" latinLnBrk="0" hangingPunct="1">
              <a:spcBef>
                <a:spcPct val="20000"/>
              </a:spcBef>
              <a:buClr>
                <a:srgbClr val="0C5F99"/>
              </a:buClr>
              <a:buSzPct val="50000"/>
              <a:buFont typeface="Wingdings" charset="2"/>
              <a:buChar char="ü"/>
              <a:defRPr sz="1600" kern="1200">
                <a:solidFill>
                  <a:srgbClr val="6B6B6B"/>
                </a:solidFill>
                <a:latin typeface="Arial"/>
                <a:ea typeface="+mn-ea"/>
                <a:cs typeface="Arial"/>
              </a:defRPr>
            </a:lvl4pPr>
            <a:lvl5pPr marL="2057400" indent="-228600" algn="l" defTabSz="457200" rtl="0" eaLnBrk="1" latinLnBrk="0" hangingPunct="1">
              <a:spcBef>
                <a:spcPct val="20000"/>
              </a:spcBef>
              <a:buClr>
                <a:srgbClr val="0C5F99"/>
              </a:buClr>
              <a:buSzPct val="50000"/>
              <a:buFont typeface="Wingdings" charset="2"/>
              <a:buChar char=""/>
              <a:defRPr sz="1400" kern="1200">
                <a:solidFill>
                  <a:srgbClr val="6B6B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mn-lt"/>
              </a:rPr>
              <a:t>Leverage Mio fortification project insights</a:t>
            </a:r>
          </a:p>
          <a:p>
            <a:pPr lvl="1"/>
            <a:r>
              <a:rPr lang="en-US" sz="1700" dirty="0">
                <a:solidFill>
                  <a:schemeClr val="tx1">
                    <a:lumMod val="50000"/>
                    <a:lumOff val="50000"/>
                  </a:schemeClr>
                </a:solidFill>
                <a:latin typeface="+mn-lt"/>
              </a:rPr>
              <a:t>R&amp;D currently testing shelf life and degradation, all flavors</a:t>
            </a:r>
          </a:p>
          <a:p>
            <a:pPr lvl="1"/>
            <a:r>
              <a:rPr lang="en-US" sz="1700" dirty="0">
                <a:solidFill>
                  <a:schemeClr val="tx1">
                    <a:lumMod val="50000"/>
                    <a:lumOff val="50000"/>
                  </a:schemeClr>
                </a:solidFill>
                <a:latin typeface="+mn-lt"/>
              </a:rPr>
              <a:t>Packaging more costly than other KA forms</a:t>
            </a:r>
          </a:p>
          <a:p>
            <a:pPr marL="457200" lvl="1" indent="0">
              <a:buFont typeface="Arial"/>
              <a:buNone/>
            </a:pPr>
            <a:r>
              <a:rPr lang="en-US" sz="1700" b="1" i="1" u="sng" dirty="0">
                <a:solidFill>
                  <a:schemeClr val="tx2">
                    <a:lumMod val="75000"/>
                  </a:schemeClr>
                </a:solidFill>
                <a:latin typeface="+mn-lt"/>
              </a:rPr>
              <a:t>Total Est. Costs: </a:t>
            </a:r>
          </a:p>
          <a:p>
            <a:pPr marL="457200" lvl="1" indent="0">
              <a:buFont typeface="Arial"/>
              <a:buNone/>
            </a:pPr>
            <a:r>
              <a:rPr lang="en-US" sz="1700" b="1" i="1" dirty="0">
                <a:solidFill>
                  <a:schemeClr val="tx2">
                    <a:lumMod val="75000"/>
                  </a:schemeClr>
                </a:solidFill>
                <a:latin typeface="+mn-lt"/>
              </a:rPr>
              <a:t>One-Time Costs, Super LC: </a:t>
            </a:r>
            <a:r>
              <a:rPr lang="en-US" sz="1700" i="1" dirty="0">
                <a:solidFill>
                  <a:schemeClr val="tx2">
                    <a:lumMod val="75000"/>
                  </a:schemeClr>
                </a:solidFill>
                <a:latin typeface="+mn-lt"/>
              </a:rPr>
              <a:t>$99,500</a:t>
            </a:r>
          </a:p>
          <a:p>
            <a:pPr marL="457200" lvl="1" indent="0">
              <a:buFont typeface="Arial"/>
              <a:buNone/>
            </a:pPr>
            <a:r>
              <a:rPr lang="en-US" sz="1700" b="1" i="1" dirty="0">
                <a:solidFill>
                  <a:schemeClr val="tx2">
                    <a:lumMod val="75000"/>
                  </a:schemeClr>
                </a:solidFill>
                <a:latin typeface="+mn-lt"/>
              </a:rPr>
              <a:t>One-Time Costs, Aladdin: </a:t>
            </a:r>
            <a:r>
              <a:rPr lang="en-US" sz="1700" i="1" dirty="0">
                <a:solidFill>
                  <a:schemeClr val="tx2">
                    <a:lumMod val="75000"/>
                  </a:schemeClr>
                </a:solidFill>
                <a:latin typeface="+mn-lt"/>
              </a:rPr>
              <a:t>$61,500</a:t>
            </a:r>
            <a:endParaRPr lang="en-US" sz="1700" b="1" i="1" dirty="0">
              <a:solidFill>
                <a:schemeClr val="tx2">
                  <a:lumMod val="75000"/>
                </a:schemeClr>
              </a:solidFill>
              <a:latin typeface="+mn-lt"/>
            </a:endParaRPr>
          </a:p>
          <a:p>
            <a:pPr marL="457200" lvl="1" indent="0">
              <a:buFont typeface="Arial"/>
              <a:buNone/>
            </a:pPr>
            <a:r>
              <a:rPr lang="en-US" sz="1700" b="1" i="1" dirty="0">
                <a:solidFill>
                  <a:schemeClr val="tx2">
                    <a:lumMod val="75000"/>
                  </a:schemeClr>
                </a:solidFill>
                <a:latin typeface="+mn-lt"/>
              </a:rPr>
              <a:t>Ongoing P&amp;L impact:  </a:t>
            </a:r>
            <a:r>
              <a:rPr lang="en-US" sz="1700" i="1" dirty="0">
                <a:solidFill>
                  <a:schemeClr val="tx2">
                    <a:lumMod val="75000"/>
                  </a:schemeClr>
                </a:solidFill>
                <a:latin typeface="+mn-lt"/>
              </a:rPr>
              <a:t>0.5% increase in raw materials</a:t>
            </a:r>
          </a:p>
          <a:p>
            <a:pPr marL="457200" lvl="1" indent="0">
              <a:buFont typeface="Arial"/>
              <a:buNone/>
            </a:pPr>
            <a:r>
              <a:rPr lang="en-US" sz="1700" dirty="0">
                <a:solidFill>
                  <a:schemeClr val="tx2">
                    <a:lumMod val="75000"/>
                  </a:schemeClr>
                </a:solidFill>
                <a:latin typeface="+mn-lt"/>
              </a:rPr>
              <a:t> </a:t>
            </a:r>
          </a:p>
          <a:p>
            <a:pPr marL="457200" lvl="1" indent="0">
              <a:buFont typeface="Arial"/>
              <a:buNone/>
            </a:pPr>
            <a:r>
              <a:rPr lang="en-US" sz="1700" b="1" dirty="0">
                <a:solidFill>
                  <a:schemeClr val="tx2">
                    <a:lumMod val="75000"/>
                  </a:schemeClr>
                </a:solidFill>
                <a:latin typeface="+mn-lt"/>
              </a:rPr>
              <a:t>Margins before and after:</a:t>
            </a:r>
            <a:r>
              <a:rPr lang="en-US" sz="1700" dirty="0">
                <a:solidFill>
                  <a:schemeClr val="tx2">
                    <a:lumMod val="75000"/>
                  </a:schemeClr>
                </a:solidFill>
                <a:latin typeface="+mn-lt"/>
              </a:rPr>
              <a:t>  </a:t>
            </a:r>
            <a:r>
              <a:rPr lang="en-US" sz="1700" i="1" dirty="0">
                <a:solidFill>
                  <a:schemeClr val="tx2">
                    <a:lumMod val="75000"/>
                  </a:schemeClr>
                </a:solidFill>
                <a:latin typeface="+mn-lt"/>
              </a:rPr>
              <a:t>69.44%   -&gt;  69.39%   </a:t>
            </a:r>
          </a:p>
          <a:p>
            <a:pPr marL="457200" lvl="1" indent="0">
              <a:buFont typeface="Arial"/>
              <a:buNone/>
            </a:pPr>
            <a:r>
              <a:rPr lang="en-US" sz="1700" i="1" dirty="0">
                <a:solidFill>
                  <a:schemeClr val="tx2">
                    <a:lumMod val="75000"/>
                  </a:schemeClr>
                </a:solidFill>
                <a:latin typeface="+mn-lt"/>
              </a:rPr>
              <a:t>	</a:t>
            </a:r>
            <a:r>
              <a:rPr lang="en-US" sz="1300" i="1" dirty="0">
                <a:solidFill>
                  <a:schemeClr val="tx2">
                    <a:lumMod val="75000"/>
                  </a:schemeClr>
                </a:solidFill>
                <a:latin typeface="+mn-lt"/>
              </a:rPr>
              <a:t>*source: Mattie Terry (Finance)</a:t>
            </a:r>
          </a:p>
        </p:txBody>
      </p:sp>
      <p:pic>
        <p:nvPicPr>
          <p:cNvPr id="11266" name="Picture 2" descr="http://www.shopfoodex.com/images/043000064481.GIF"/>
          <p:cNvPicPr>
            <a:picLocks noChangeAspect="1" noChangeArrowheads="1"/>
          </p:cNvPicPr>
          <p:nvPr/>
        </p:nvPicPr>
        <p:blipFill rotWithShape="1">
          <a:blip r:embed="rId5">
            <a:extLst>
              <a:ext uri="{28A0092B-C50C-407E-A947-70E740481C1C}">
                <a14:useLocalDpi xmlns:a14="http://schemas.microsoft.com/office/drawing/2010/main" val="0"/>
              </a:ext>
            </a:extLst>
          </a:blip>
          <a:srcRect l="21716" t="3586" r="25341" b="2292"/>
          <a:stretch/>
        </p:blipFill>
        <p:spPr bwMode="auto">
          <a:xfrm>
            <a:off x="246048" y="3665232"/>
            <a:ext cx="1457925" cy="2591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06576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52250472"/>
              </p:ext>
            </p:extLst>
          </p:nvPr>
        </p:nvGraphicFramePr>
        <p:xfrm>
          <a:off x="942693" y="1235044"/>
          <a:ext cx="7340070" cy="4333585"/>
        </p:xfrm>
        <a:graphic>
          <a:graphicData uri="http://schemas.openxmlformats.org/drawingml/2006/table">
            <a:tbl>
              <a:tblPr firstRow="1" bandRow="1">
                <a:tableStyleId>{5C22544A-7EE6-4342-B048-85BDC9FD1C3A}</a:tableStyleId>
              </a:tblPr>
              <a:tblGrid>
                <a:gridCol w="893896">
                  <a:extLst>
                    <a:ext uri="{9D8B030D-6E8A-4147-A177-3AD203B41FA5}">
                      <a16:colId xmlns:a16="http://schemas.microsoft.com/office/drawing/2014/main" val="20000"/>
                    </a:ext>
                  </a:extLst>
                </a:gridCol>
                <a:gridCol w="1278751">
                  <a:extLst>
                    <a:ext uri="{9D8B030D-6E8A-4147-A177-3AD203B41FA5}">
                      <a16:colId xmlns:a16="http://schemas.microsoft.com/office/drawing/2014/main" val="20001"/>
                    </a:ext>
                  </a:extLst>
                </a:gridCol>
                <a:gridCol w="1250918">
                  <a:extLst>
                    <a:ext uri="{9D8B030D-6E8A-4147-A177-3AD203B41FA5}">
                      <a16:colId xmlns:a16="http://schemas.microsoft.com/office/drawing/2014/main" val="20002"/>
                    </a:ext>
                  </a:extLst>
                </a:gridCol>
                <a:gridCol w="1283654">
                  <a:extLst>
                    <a:ext uri="{9D8B030D-6E8A-4147-A177-3AD203B41FA5}">
                      <a16:colId xmlns:a16="http://schemas.microsoft.com/office/drawing/2014/main" val="20003"/>
                    </a:ext>
                  </a:extLst>
                </a:gridCol>
                <a:gridCol w="1516432">
                  <a:extLst>
                    <a:ext uri="{9D8B030D-6E8A-4147-A177-3AD203B41FA5}">
                      <a16:colId xmlns:a16="http://schemas.microsoft.com/office/drawing/2014/main" val="20004"/>
                    </a:ext>
                  </a:extLst>
                </a:gridCol>
                <a:gridCol w="1116419">
                  <a:extLst>
                    <a:ext uri="{9D8B030D-6E8A-4147-A177-3AD203B41FA5}">
                      <a16:colId xmlns:a16="http://schemas.microsoft.com/office/drawing/2014/main" val="20005"/>
                    </a:ext>
                  </a:extLst>
                </a:gridCol>
              </a:tblGrid>
              <a:tr h="580205">
                <a:tc>
                  <a:txBody>
                    <a:bodyPr/>
                    <a:lstStyle/>
                    <a:p>
                      <a:r>
                        <a:rPr lang="en-US" sz="1600" dirty="0"/>
                        <a:t>Product</a:t>
                      </a:r>
                    </a:p>
                  </a:txBody>
                  <a:tcPr anchor="ctr"/>
                </a:tc>
                <a:tc>
                  <a:txBody>
                    <a:bodyPr/>
                    <a:lstStyle/>
                    <a:p>
                      <a:r>
                        <a:rPr lang="en-US" sz="1600" dirty="0"/>
                        <a:t>Total Cost</a:t>
                      </a:r>
                    </a:p>
                    <a:p>
                      <a:r>
                        <a:rPr lang="en-US" sz="1600" dirty="0"/>
                        <a:t>((Savings))</a:t>
                      </a:r>
                    </a:p>
                  </a:txBody>
                  <a:tcPr anchor="ctr"/>
                </a:tc>
                <a:tc>
                  <a:txBody>
                    <a:bodyPr/>
                    <a:lstStyle/>
                    <a:p>
                      <a:r>
                        <a:rPr lang="en-US" sz="1600" dirty="0"/>
                        <a:t>Contr. Margin </a:t>
                      </a:r>
                    </a:p>
                    <a:p>
                      <a:r>
                        <a:rPr lang="en-US" sz="1200" dirty="0"/>
                        <a:t>(%</a:t>
                      </a:r>
                      <a:r>
                        <a:rPr lang="en-US" sz="1200" baseline="0" dirty="0"/>
                        <a:t> of NR)</a:t>
                      </a:r>
                      <a:endParaRPr lang="en-US" sz="1600" dirty="0"/>
                    </a:p>
                  </a:txBody>
                  <a:tcPr anchor="ctr"/>
                </a:tc>
                <a:tc>
                  <a:txBody>
                    <a:bodyPr/>
                    <a:lstStyle/>
                    <a:p>
                      <a:r>
                        <a:rPr lang="en-US" sz="1600" dirty="0"/>
                        <a:t>Significant Change in Margin? </a:t>
                      </a:r>
                    </a:p>
                  </a:txBody>
                  <a:tcPr anchor="ctr"/>
                </a:tc>
                <a:tc>
                  <a:txBody>
                    <a:bodyPr/>
                    <a:lstStyle/>
                    <a:p>
                      <a:r>
                        <a:rPr lang="en-US" sz="1600" dirty="0"/>
                        <a:t>Incremental Vol. Needed </a:t>
                      </a:r>
                      <a:r>
                        <a:rPr lang="en-US" sz="1200" dirty="0"/>
                        <a:t>(lbs.)</a:t>
                      </a:r>
                    </a:p>
                  </a:txBody>
                  <a:tcPr anchor="ctr"/>
                </a:tc>
                <a:tc>
                  <a:txBody>
                    <a:bodyPr/>
                    <a:lstStyle/>
                    <a:p>
                      <a:r>
                        <a:rPr lang="en-US" sz="1600" dirty="0"/>
                        <a:t>% of Forecasted</a:t>
                      </a:r>
                      <a:r>
                        <a:rPr lang="en-US" sz="1600" baseline="0" dirty="0"/>
                        <a:t> 2016 Vol.</a:t>
                      </a:r>
                      <a:endParaRPr lang="en-US" sz="1600" dirty="0"/>
                    </a:p>
                  </a:txBody>
                  <a:tcPr anchor="ctr"/>
                </a:tc>
                <a:extLst>
                  <a:ext uri="{0D108BD9-81ED-4DB2-BD59-A6C34878D82A}">
                    <a16:rowId xmlns:a16="http://schemas.microsoft.com/office/drawing/2014/main" val="10000"/>
                  </a:ext>
                </a:extLst>
              </a:tr>
              <a:tr h="580205">
                <a:tc>
                  <a:txBody>
                    <a:bodyPr/>
                    <a:lstStyle/>
                    <a:p>
                      <a:r>
                        <a:rPr lang="en-US" sz="1600" dirty="0"/>
                        <a:t>Bursts</a:t>
                      </a:r>
                    </a:p>
                  </a:txBody>
                  <a:tcPr/>
                </a:tc>
                <a:tc>
                  <a:txBody>
                    <a:bodyPr/>
                    <a:lstStyle/>
                    <a:p>
                      <a:r>
                        <a:rPr lang="en-US" sz="1600" dirty="0"/>
                        <a:t>$233,037</a:t>
                      </a:r>
                    </a:p>
                  </a:txBody>
                  <a:tcPr/>
                </a:tc>
                <a:tc>
                  <a:txBody>
                    <a:bodyPr/>
                    <a:lstStyle/>
                    <a:p>
                      <a:r>
                        <a:rPr lang="en-US" sz="1600" dirty="0"/>
                        <a:t>21.2%</a:t>
                      </a:r>
                    </a:p>
                  </a:txBody>
                  <a:tcPr/>
                </a:tc>
                <a:tc>
                  <a:txBody>
                    <a:bodyPr/>
                    <a:lstStyle/>
                    <a:p>
                      <a:r>
                        <a:rPr lang="en-US" sz="1600" dirty="0"/>
                        <a:t>No</a:t>
                      </a:r>
                    </a:p>
                  </a:txBody>
                  <a:tcPr/>
                </a:tc>
                <a:tc>
                  <a:txBody>
                    <a:bodyPr/>
                    <a:lstStyle/>
                    <a:p>
                      <a:r>
                        <a:rPr lang="en-US" sz="1600" dirty="0"/>
                        <a:t>568,383</a:t>
                      </a:r>
                    </a:p>
                  </a:txBody>
                  <a:tcPr/>
                </a:tc>
                <a:tc>
                  <a:txBody>
                    <a:bodyPr/>
                    <a:lstStyle/>
                    <a:p>
                      <a:r>
                        <a:rPr lang="en-US" sz="1600" dirty="0"/>
                        <a:t>0.39%</a:t>
                      </a:r>
                    </a:p>
                  </a:txBody>
                  <a:tcPr/>
                </a:tc>
                <a:extLst>
                  <a:ext uri="{0D108BD9-81ED-4DB2-BD59-A6C34878D82A}">
                    <a16:rowId xmlns:a16="http://schemas.microsoft.com/office/drawing/2014/main" val="10001"/>
                  </a:ext>
                </a:extLst>
              </a:tr>
              <a:tr h="580205">
                <a:tc>
                  <a:txBody>
                    <a:bodyPr/>
                    <a:lstStyle/>
                    <a:p>
                      <a:r>
                        <a:rPr lang="en-US" sz="1600" dirty="0"/>
                        <a:t>LC Super</a:t>
                      </a:r>
                    </a:p>
                  </a:txBody>
                  <a:tcPr/>
                </a:tc>
                <a:tc>
                  <a:txBody>
                    <a:bodyPr/>
                    <a:lstStyle/>
                    <a:p>
                      <a:r>
                        <a:rPr lang="en-US" sz="1600" dirty="0"/>
                        <a:t>$361,449</a:t>
                      </a:r>
                    </a:p>
                  </a:txBody>
                  <a:tcPr/>
                </a:tc>
                <a:tc>
                  <a:txBody>
                    <a:bodyPr/>
                    <a:lstStyle/>
                    <a:p>
                      <a:r>
                        <a:rPr lang="en-US" sz="1600" dirty="0"/>
                        <a:t>65.6%</a:t>
                      </a:r>
                    </a:p>
                  </a:txBody>
                  <a:tcPr/>
                </a:tc>
                <a:tc>
                  <a:txBody>
                    <a:bodyPr/>
                    <a:lstStyle/>
                    <a:p>
                      <a:r>
                        <a:rPr lang="en-US" sz="1600" dirty="0"/>
                        <a:t>No</a:t>
                      </a:r>
                    </a:p>
                  </a:txBody>
                  <a:tcPr/>
                </a:tc>
                <a:tc>
                  <a:txBody>
                    <a:bodyPr/>
                    <a:lstStyle/>
                    <a:p>
                      <a:r>
                        <a:rPr lang="en-US" sz="1600" dirty="0"/>
                        <a:t>13,072</a:t>
                      </a:r>
                    </a:p>
                  </a:txBody>
                  <a:tcPr/>
                </a:tc>
                <a:tc>
                  <a:txBody>
                    <a:bodyPr/>
                    <a:lstStyle/>
                    <a:p>
                      <a:r>
                        <a:rPr lang="en-US" sz="1600" dirty="0"/>
                        <a:t>1.08%</a:t>
                      </a:r>
                    </a:p>
                  </a:txBody>
                  <a:tcPr/>
                </a:tc>
                <a:extLst>
                  <a:ext uri="{0D108BD9-81ED-4DB2-BD59-A6C34878D82A}">
                    <a16:rowId xmlns:a16="http://schemas.microsoft.com/office/drawing/2014/main" val="10002"/>
                  </a:ext>
                </a:extLst>
              </a:tr>
              <a:tr h="580205">
                <a:tc>
                  <a:txBody>
                    <a:bodyPr/>
                    <a:lstStyle/>
                    <a:p>
                      <a:r>
                        <a:rPr lang="en-US" sz="1600" dirty="0"/>
                        <a:t>Aladdin</a:t>
                      </a:r>
                    </a:p>
                  </a:txBody>
                  <a:tcPr/>
                </a:tc>
                <a:tc>
                  <a:txBody>
                    <a:bodyPr/>
                    <a:lstStyle/>
                    <a:p>
                      <a:r>
                        <a:rPr lang="en-US" sz="1600" dirty="0"/>
                        <a:t>$1,380,583</a:t>
                      </a:r>
                    </a:p>
                  </a:txBody>
                  <a:tcPr/>
                </a:tc>
                <a:tc>
                  <a:txBody>
                    <a:bodyPr/>
                    <a:lstStyle/>
                    <a:p>
                      <a:r>
                        <a:rPr lang="en-US" sz="1600" dirty="0"/>
                        <a:t>43.6%</a:t>
                      </a:r>
                    </a:p>
                  </a:txBody>
                  <a:tcPr/>
                </a:tc>
                <a:tc>
                  <a:txBody>
                    <a:bodyPr/>
                    <a:lstStyle/>
                    <a:p>
                      <a:r>
                        <a:rPr lang="en-US" sz="1600" dirty="0"/>
                        <a:t>No</a:t>
                      </a:r>
                    </a:p>
                  </a:txBody>
                  <a:tcPr/>
                </a:tc>
                <a:tc>
                  <a:txBody>
                    <a:bodyPr/>
                    <a:lstStyle/>
                    <a:p>
                      <a:r>
                        <a:rPr lang="en-US" sz="1600" dirty="0"/>
                        <a:t>561,212</a:t>
                      </a:r>
                    </a:p>
                  </a:txBody>
                  <a:tcPr/>
                </a:tc>
                <a:tc>
                  <a:txBody>
                    <a:bodyPr/>
                    <a:lstStyle/>
                    <a:p>
                      <a:r>
                        <a:rPr lang="en-US" sz="1600" dirty="0"/>
                        <a:t>12.75%</a:t>
                      </a:r>
                    </a:p>
                  </a:txBody>
                  <a:tcPr/>
                </a:tc>
                <a:extLst>
                  <a:ext uri="{0D108BD9-81ED-4DB2-BD59-A6C34878D82A}">
                    <a16:rowId xmlns:a16="http://schemas.microsoft.com/office/drawing/2014/main" val="10003"/>
                  </a:ext>
                </a:extLst>
              </a:tr>
              <a:tr h="580205">
                <a:tc>
                  <a:txBody>
                    <a:bodyPr/>
                    <a:lstStyle/>
                    <a:p>
                      <a:r>
                        <a:rPr lang="en-US" sz="1600" dirty="0"/>
                        <a:t>RKA</a:t>
                      </a:r>
                    </a:p>
                  </a:txBody>
                  <a:tcPr/>
                </a:tc>
                <a:tc>
                  <a:txBody>
                    <a:bodyPr/>
                    <a:lstStyle/>
                    <a:p>
                      <a:r>
                        <a:rPr lang="en-US" sz="1600" dirty="0"/>
                        <a:t>$272,000</a:t>
                      </a:r>
                    </a:p>
                  </a:txBody>
                  <a:tcPr/>
                </a:tc>
                <a:tc>
                  <a:txBody>
                    <a:bodyPr/>
                    <a:lstStyle/>
                    <a:p>
                      <a:r>
                        <a:rPr lang="en-US" sz="1600" dirty="0"/>
                        <a:t>67.83%</a:t>
                      </a:r>
                    </a:p>
                  </a:txBody>
                  <a:tcPr/>
                </a:tc>
                <a:tc>
                  <a:txBody>
                    <a:bodyPr/>
                    <a:lstStyle/>
                    <a:p>
                      <a:r>
                        <a:rPr lang="en-US" sz="1600" dirty="0"/>
                        <a:t>No</a:t>
                      </a:r>
                    </a:p>
                  </a:txBody>
                  <a:tcPr/>
                </a:tc>
                <a:tc>
                  <a:txBody>
                    <a:bodyPr/>
                    <a:lstStyle/>
                    <a:p>
                      <a:r>
                        <a:rPr lang="en-US" sz="1600" dirty="0"/>
                        <a:t>15,298</a:t>
                      </a:r>
                    </a:p>
                  </a:txBody>
                  <a:tcPr/>
                </a:tc>
                <a:tc>
                  <a:txBody>
                    <a:bodyPr/>
                    <a:lstStyle/>
                    <a:p>
                      <a:r>
                        <a:rPr lang="en-US" sz="1600" dirty="0"/>
                        <a:t>0.26%</a:t>
                      </a:r>
                    </a:p>
                  </a:txBody>
                  <a:tcPr/>
                </a:tc>
                <a:extLst>
                  <a:ext uri="{0D108BD9-81ED-4DB2-BD59-A6C34878D82A}">
                    <a16:rowId xmlns:a16="http://schemas.microsoft.com/office/drawing/2014/main" val="10004"/>
                  </a:ext>
                </a:extLst>
              </a:tr>
              <a:tr h="580205">
                <a:tc>
                  <a:txBody>
                    <a:bodyPr/>
                    <a:lstStyle/>
                    <a:p>
                      <a:r>
                        <a:rPr lang="en-US" sz="1600" dirty="0"/>
                        <a:t>96 &amp; 32oz.</a:t>
                      </a:r>
                    </a:p>
                  </a:txBody>
                  <a:tcPr/>
                </a:tc>
                <a:tc>
                  <a:txBody>
                    <a:bodyPr/>
                    <a:lstStyle/>
                    <a:p>
                      <a:r>
                        <a:rPr lang="en-US" sz="1600" dirty="0"/>
                        <a:t>$(1,372,344)</a:t>
                      </a:r>
                    </a:p>
                  </a:txBody>
                  <a:tcPr/>
                </a:tc>
                <a:tc>
                  <a:txBody>
                    <a:bodyPr/>
                    <a:lstStyle/>
                    <a:p>
                      <a:r>
                        <a:rPr lang="en-US" sz="1600" dirty="0"/>
                        <a:t>13.4% &amp; </a:t>
                      </a:r>
                    </a:p>
                    <a:p>
                      <a:r>
                        <a:rPr lang="en-US" sz="1600" dirty="0"/>
                        <a:t>7.5%</a:t>
                      </a:r>
                    </a:p>
                  </a:txBody>
                  <a:tcPr/>
                </a:tc>
                <a:tc>
                  <a:txBody>
                    <a:bodyPr/>
                    <a:lstStyle/>
                    <a:p>
                      <a:r>
                        <a:rPr lang="en-US" sz="1600" dirty="0"/>
                        <a:t>No</a:t>
                      </a:r>
                    </a:p>
                  </a:txBody>
                  <a:tcPr/>
                </a:tc>
                <a:tc>
                  <a:txBody>
                    <a:bodyPr/>
                    <a:lstStyle/>
                    <a:p>
                      <a:r>
                        <a:rPr lang="en-US" sz="1600" dirty="0"/>
                        <a:t>n/a</a:t>
                      </a:r>
                    </a:p>
                  </a:txBody>
                  <a:tcPr/>
                </a:tc>
                <a:tc>
                  <a:txBody>
                    <a:bodyPr/>
                    <a:lstStyle/>
                    <a:p>
                      <a:r>
                        <a:rPr lang="en-US" sz="1600" dirty="0"/>
                        <a:t>n/a</a:t>
                      </a:r>
                    </a:p>
                  </a:txBody>
                  <a:tcPr/>
                </a:tc>
                <a:extLst>
                  <a:ext uri="{0D108BD9-81ED-4DB2-BD59-A6C34878D82A}">
                    <a16:rowId xmlns:a16="http://schemas.microsoft.com/office/drawing/2014/main" val="10005"/>
                  </a:ext>
                </a:extLst>
              </a:tr>
              <a:tr h="580205">
                <a:tc>
                  <a:txBody>
                    <a:bodyPr/>
                    <a:lstStyle/>
                    <a:p>
                      <a:endParaRPr lang="en-US" sz="1600" b="1" dirty="0"/>
                    </a:p>
                    <a:p>
                      <a:r>
                        <a:rPr lang="en-US" sz="1600" b="1" dirty="0"/>
                        <a:t>Totals</a:t>
                      </a:r>
                    </a:p>
                  </a:txBody>
                  <a:tcPr/>
                </a:tc>
                <a:tc>
                  <a:txBody>
                    <a:bodyPr/>
                    <a:lstStyle/>
                    <a:p>
                      <a:endParaRPr lang="en-US" dirty="0"/>
                    </a:p>
                    <a:p>
                      <a:r>
                        <a:rPr lang="en-US" sz="1600" dirty="0"/>
                        <a:t>$874,724</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6"/>
                  </a:ext>
                </a:extLst>
              </a:tr>
            </a:tbl>
          </a:graphicData>
        </a:graphic>
      </p:graphicFrame>
      <p:sp>
        <p:nvSpPr>
          <p:cNvPr id="6" name="Title 1"/>
          <p:cNvSpPr>
            <a:spLocks noGrp="1"/>
          </p:cNvSpPr>
          <p:nvPr>
            <p:ph type="title"/>
          </p:nvPr>
        </p:nvSpPr>
        <p:spPr>
          <a:xfrm>
            <a:off x="166515" y="167095"/>
            <a:ext cx="8556479" cy="738020"/>
          </a:xfrm>
        </p:spPr>
        <p:txBody>
          <a:bodyPr>
            <a:noAutofit/>
          </a:bodyPr>
          <a:lstStyle/>
          <a:p>
            <a:r>
              <a:rPr lang="en-US" sz="2000" dirty="0"/>
              <a:t>Implementation will require a total of $874,724 in 2016, but should increase consumer intent to purchase and drive revenue growth</a:t>
            </a:r>
            <a:endParaRPr lang="en-US" sz="2000" dirty="0">
              <a:solidFill>
                <a:srgbClr val="FF0000"/>
              </a:solidFill>
            </a:endParaRPr>
          </a:p>
        </p:txBody>
      </p:sp>
      <p:sp>
        <p:nvSpPr>
          <p:cNvPr id="8" name="TextBox 7"/>
          <p:cNvSpPr txBox="1"/>
          <p:nvPr/>
        </p:nvSpPr>
        <p:spPr>
          <a:xfrm>
            <a:off x="1073911" y="6151774"/>
            <a:ext cx="6400800" cy="335756"/>
          </a:xfrm>
          <a:prstGeom prst="rect">
            <a:avLst/>
          </a:prstGeom>
          <a:noFill/>
        </p:spPr>
        <p:txBody>
          <a:bodyPr wrap="square" rtlCol="0">
            <a:spAutoFit/>
          </a:bodyPr>
          <a:lstStyle/>
          <a:p>
            <a:pPr algn="ctr"/>
            <a:r>
              <a:rPr lang="en-US" dirty="0"/>
              <a:t>Even a 1% lift overall (~$7MM) would more than offset the cost</a:t>
            </a:r>
          </a:p>
        </p:txBody>
      </p:sp>
      <p:sp>
        <p:nvSpPr>
          <p:cNvPr id="11"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22</a:t>
            </a:fld>
            <a:endParaRPr lang="en-US" dirty="0"/>
          </a:p>
        </p:txBody>
      </p:sp>
    </p:spTree>
    <p:extLst>
      <p:ext uri="{BB962C8B-B14F-4D97-AF65-F5344CB8AC3E}">
        <p14:creationId xmlns:p14="http://schemas.microsoft.com/office/powerpoint/2010/main" val="173676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8560" y="3986624"/>
            <a:ext cx="7772400" cy="557671"/>
          </a:xfrm>
        </p:spPr>
        <p:txBody>
          <a:bodyPr>
            <a:normAutofit/>
          </a:bodyPr>
          <a:lstStyle/>
          <a:p>
            <a:r>
              <a:rPr lang="en-US" dirty="0"/>
              <a:t>Next Steps</a:t>
            </a:r>
          </a:p>
        </p:txBody>
      </p:sp>
      <p:sp>
        <p:nvSpPr>
          <p:cNvPr id="5" name="Slide Number Placeholder 3"/>
          <p:cNvSpPr txBox="1">
            <a:spLocks/>
          </p:cNvSpPr>
          <p:nvPr/>
        </p:nvSpPr>
        <p:spPr>
          <a:xfrm>
            <a:off x="147330" y="6507830"/>
            <a:ext cx="479991"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23</a:t>
            </a:fld>
            <a:endParaRPr lang="en-US" dirty="0"/>
          </a:p>
        </p:txBody>
      </p:sp>
    </p:spTree>
    <p:extLst>
      <p:ext uri="{BB962C8B-B14F-4D97-AF65-F5344CB8AC3E}">
        <p14:creationId xmlns:p14="http://schemas.microsoft.com/office/powerpoint/2010/main" val="6592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11387336"/>
              </p:ext>
            </p:extLst>
          </p:nvPr>
        </p:nvGraphicFramePr>
        <p:xfrm>
          <a:off x="136525" y="1049705"/>
          <a:ext cx="8897429" cy="5680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xfrm>
            <a:off x="351175" y="6496845"/>
            <a:ext cx="293549" cy="280988"/>
          </a:xfrm>
        </p:spPr>
        <p:txBody>
          <a:bodyPr/>
          <a:lstStyle/>
          <a:p>
            <a:fld id="{F74FB4D9-CF7B-FD4A-8863-716265341524}" type="slidenum">
              <a:rPr lang="en-US" smtClean="0"/>
              <a:pPr/>
              <a:t>24</a:t>
            </a:fld>
            <a:endParaRPr lang="en-US" dirty="0"/>
          </a:p>
        </p:txBody>
      </p:sp>
      <p:sp>
        <p:nvSpPr>
          <p:cNvPr id="7" name="Title 1"/>
          <p:cNvSpPr>
            <a:spLocks noGrp="1"/>
          </p:cNvSpPr>
          <p:nvPr>
            <p:ph type="title"/>
          </p:nvPr>
        </p:nvSpPr>
        <p:spPr>
          <a:xfrm>
            <a:off x="136525" y="125412"/>
            <a:ext cx="8780463" cy="672029"/>
          </a:xfrm>
        </p:spPr>
        <p:txBody>
          <a:bodyPr>
            <a:noAutofit/>
          </a:bodyPr>
          <a:lstStyle/>
          <a:p>
            <a:r>
              <a:rPr lang="en-US" sz="2000" dirty="0"/>
              <a:t>R&amp;D and consumer testing are the first steps to reaping the benefits of this strategy beginning 2017</a:t>
            </a:r>
          </a:p>
        </p:txBody>
      </p:sp>
      <p:sp>
        <p:nvSpPr>
          <p:cNvPr id="11" name="L-Shape 10"/>
          <p:cNvSpPr/>
          <p:nvPr/>
        </p:nvSpPr>
        <p:spPr>
          <a:xfrm rot="5400000">
            <a:off x="2845897" y="3087443"/>
            <a:ext cx="1540639" cy="1882908"/>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Isosceles Triangle 11"/>
          <p:cNvSpPr/>
          <p:nvPr/>
        </p:nvSpPr>
        <p:spPr>
          <a:xfrm>
            <a:off x="4145101" y="2686292"/>
            <a:ext cx="436683" cy="436683"/>
          </a:xfrm>
          <a:prstGeom prst="triangle">
            <a:avLst>
              <a:gd name="adj" fmla="val 100000"/>
            </a:avLst>
          </a:prstGeom>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TextBox 12"/>
          <p:cNvSpPr txBox="1"/>
          <p:nvPr/>
        </p:nvSpPr>
        <p:spPr>
          <a:xfrm>
            <a:off x="786883" y="3399552"/>
            <a:ext cx="1073815" cy="400110"/>
          </a:xfrm>
          <a:prstGeom prst="rect">
            <a:avLst/>
          </a:prstGeom>
          <a:noFill/>
        </p:spPr>
        <p:txBody>
          <a:bodyPr wrap="square" rtlCol="0">
            <a:spAutoFit/>
          </a:bodyPr>
          <a:lstStyle/>
          <a:p>
            <a:pPr algn="ctr"/>
            <a:r>
              <a:rPr lang="en-US" sz="2000" dirty="0"/>
              <a:t>R&amp;D</a:t>
            </a:r>
          </a:p>
        </p:txBody>
      </p:sp>
      <p:sp>
        <p:nvSpPr>
          <p:cNvPr id="14" name="TextBox 13"/>
          <p:cNvSpPr txBox="1"/>
          <p:nvPr/>
        </p:nvSpPr>
        <p:spPr>
          <a:xfrm>
            <a:off x="2700658" y="2418216"/>
            <a:ext cx="1857080" cy="707886"/>
          </a:xfrm>
          <a:prstGeom prst="rect">
            <a:avLst/>
          </a:prstGeom>
          <a:noFill/>
        </p:spPr>
        <p:txBody>
          <a:bodyPr wrap="square" rtlCol="0">
            <a:spAutoFit/>
          </a:bodyPr>
          <a:lstStyle/>
          <a:p>
            <a:pPr algn="ctr"/>
            <a:r>
              <a:rPr lang="en-US" sz="2000" dirty="0"/>
              <a:t>Consumer Testing</a:t>
            </a:r>
          </a:p>
        </p:txBody>
      </p:sp>
      <p:sp>
        <p:nvSpPr>
          <p:cNvPr id="15" name="TextBox 14"/>
          <p:cNvSpPr txBox="1"/>
          <p:nvPr/>
        </p:nvSpPr>
        <p:spPr>
          <a:xfrm>
            <a:off x="5109002" y="1528195"/>
            <a:ext cx="1289164" cy="400110"/>
          </a:xfrm>
          <a:prstGeom prst="rect">
            <a:avLst/>
          </a:prstGeom>
          <a:noFill/>
        </p:spPr>
        <p:txBody>
          <a:bodyPr wrap="square" rtlCol="0">
            <a:spAutoFit/>
          </a:bodyPr>
          <a:lstStyle/>
          <a:p>
            <a:pPr algn="ctr"/>
            <a:r>
              <a:rPr lang="en-US" sz="2000" dirty="0"/>
              <a:t>Sales</a:t>
            </a:r>
          </a:p>
        </p:txBody>
      </p:sp>
      <p:sp>
        <p:nvSpPr>
          <p:cNvPr id="16" name="TextBox 15"/>
          <p:cNvSpPr txBox="1"/>
          <p:nvPr/>
        </p:nvSpPr>
        <p:spPr>
          <a:xfrm>
            <a:off x="4960984" y="2548724"/>
            <a:ext cx="1814658" cy="2062103"/>
          </a:xfrm>
          <a:prstGeom prst="rect">
            <a:avLst/>
          </a:prstGeom>
          <a:noFill/>
        </p:spPr>
        <p:txBody>
          <a:bodyPr wrap="square" rtlCol="0">
            <a:spAutoFit/>
          </a:bodyPr>
          <a:lstStyle/>
          <a:p>
            <a:pPr lvl="0" defTabSz="914400"/>
            <a:r>
              <a:rPr lang="en-US" sz="1600" kern="0" dirty="0">
                <a:solidFill>
                  <a:sysClr val="windowText" lastClr="000000"/>
                </a:solidFill>
              </a:rPr>
              <a:t>-no UPC changes, so Sales convo’s 3 months prior to on-shelf date</a:t>
            </a:r>
          </a:p>
          <a:p>
            <a:pPr lvl="0" defTabSz="914400"/>
            <a:r>
              <a:rPr lang="en-US" sz="1600" kern="0" dirty="0">
                <a:solidFill>
                  <a:sysClr val="windowText" lastClr="000000"/>
                </a:solidFill>
              </a:rPr>
              <a:t>-discuss as a part of the annual sales planning process (SGP) for 2017</a:t>
            </a:r>
          </a:p>
        </p:txBody>
      </p:sp>
      <p:sp>
        <p:nvSpPr>
          <p:cNvPr id="17" name="TextBox 16"/>
          <p:cNvSpPr txBox="1"/>
          <p:nvPr/>
        </p:nvSpPr>
        <p:spPr>
          <a:xfrm>
            <a:off x="7429526" y="797440"/>
            <a:ext cx="1289164" cy="400110"/>
          </a:xfrm>
          <a:prstGeom prst="rect">
            <a:avLst/>
          </a:prstGeom>
          <a:noFill/>
        </p:spPr>
        <p:txBody>
          <a:bodyPr wrap="square" rtlCol="0">
            <a:spAutoFit/>
          </a:bodyPr>
          <a:lstStyle/>
          <a:p>
            <a:pPr algn="ctr"/>
            <a:r>
              <a:rPr lang="en-US" sz="2000" dirty="0"/>
              <a:t>IMC</a:t>
            </a:r>
          </a:p>
        </p:txBody>
      </p:sp>
      <p:cxnSp>
        <p:nvCxnSpPr>
          <p:cNvPr id="19" name="Straight Arrow Connector 18"/>
          <p:cNvCxnSpPr/>
          <p:nvPr/>
        </p:nvCxnSpPr>
        <p:spPr>
          <a:xfrm flipV="1">
            <a:off x="233916" y="6081840"/>
            <a:ext cx="8356301" cy="481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55697" y="5852964"/>
            <a:ext cx="1031279" cy="276999"/>
          </a:xfrm>
          <a:prstGeom prst="rect">
            <a:avLst/>
          </a:prstGeom>
          <a:noFill/>
        </p:spPr>
        <p:txBody>
          <a:bodyPr wrap="square" rtlCol="0">
            <a:spAutoFit/>
          </a:bodyPr>
          <a:lstStyle/>
          <a:p>
            <a:r>
              <a:rPr lang="en-US" sz="1200" b="1" dirty="0">
                <a:solidFill>
                  <a:srgbClr val="FF0000"/>
                </a:solidFill>
              </a:rPr>
              <a:t>6 months</a:t>
            </a:r>
          </a:p>
        </p:txBody>
      </p:sp>
      <p:sp>
        <p:nvSpPr>
          <p:cNvPr id="21" name="TextBox 20"/>
          <p:cNvSpPr txBox="1"/>
          <p:nvPr/>
        </p:nvSpPr>
        <p:spPr>
          <a:xfrm>
            <a:off x="3332163" y="5820514"/>
            <a:ext cx="1031279" cy="276999"/>
          </a:xfrm>
          <a:prstGeom prst="rect">
            <a:avLst/>
          </a:prstGeom>
          <a:noFill/>
        </p:spPr>
        <p:txBody>
          <a:bodyPr wrap="square" rtlCol="0">
            <a:spAutoFit/>
          </a:bodyPr>
          <a:lstStyle/>
          <a:p>
            <a:r>
              <a:rPr lang="en-US" sz="1200" b="1" dirty="0">
                <a:solidFill>
                  <a:srgbClr val="FF0000"/>
                </a:solidFill>
              </a:rPr>
              <a:t>9 months</a:t>
            </a:r>
          </a:p>
        </p:txBody>
      </p:sp>
      <p:sp>
        <p:nvSpPr>
          <p:cNvPr id="22" name="TextBox 21"/>
          <p:cNvSpPr txBox="1"/>
          <p:nvPr/>
        </p:nvSpPr>
        <p:spPr>
          <a:xfrm>
            <a:off x="5366887" y="5779431"/>
            <a:ext cx="1031279" cy="276999"/>
          </a:xfrm>
          <a:prstGeom prst="rect">
            <a:avLst/>
          </a:prstGeom>
          <a:noFill/>
        </p:spPr>
        <p:txBody>
          <a:bodyPr wrap="square" rtlCol="0">
            <a:spAutoFit/>
          </a:bodyPr>
          <a:lstStyle/>
          <a:p>
            <a:r>
              <a:rPr lang="en-US" sz="1200" b="1" dirty="0">
                <a:solidFill>
                  <a:srgbClr val="FF0000"/>
                </a:solidFill>
              </a:rPr>
              <a:t>12 months</a:t>
            </a:r>
          </a:p>
        </p:txBody>
      </p:sp>
      <p:cxnSp>
        <p:nvCxnSpPr>
          <p:cNvPr id="24" name="Straight Connector 23"/>
          <p:cNvCxnSpPr/>
          <p:nvPr/>
        </p:nvCxnSpPr>
        <p:spPr>
          <a:xfrm>
            <a:off x="3009021" y="5820514"/>
            <a:ext cx="0" cy="2932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61296" y="5792586"/>
            <a:ext cx="0" cy="2932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86883" y="5826106"/>
            <a:ext cx="0" cy="293224"/>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36525" y="5842267"/>
            <a:ext cx="612215" cy="276999"/>
          </a:xfrm>
          <a:prstGeom prst="rect">
            <a:avLst/>
          </a:prstGeom>
          <a:noFill/>
        </p:spPr>
        <p:txBody>
          <a:bodyPr wrap="square" rtlCol="0">
            <a:spAutoFit/>
          </a:bodyPr>
          <a:lstStyle/>
          <a:p>
            <a:r>
              <a:rPr lang="en-US" sz="1200" b="1" dirty="0">
                <a:solidFill>
                  <a:srgbClr val="FF0000"/>
                </a:solidFill>
              </a:rPr>
              <a:t>Today</a:t>
            </a:r>
          </a:p>
        </p:txBody>
      </p:sp>
      <p:sp>
        <p:nvSpPr>
          <p:cNvPr id="18" name="TextBox 17"/>
          <p:cNvSpPr txBox="1"/>
          <p:nvPr/>
        </p:nvSpPr>
        <p:spPr>
          <a:xfrm>
            <a:off x="442632" y="1350335"/>
            <a:ext cx="3173584" cy="523220"/>
          </a:xfrm>
          <a:prstGeom prst="rect">
            <a:avLst/>
          </a:prstGeom>
          <a:noFill/>
        </p:spPr>
        <p:txBody>
          <a:bodyPr wrap="square" rtlCol="0">
            <a:spAutoFit/>
          </a:bodyPr>
          <a:lstStyle/>
          <a:p>
            <a:r>
              <a:rPr lang="en-US" sz="1400" dirty="0"/>
              <a:t>Flow-Through Strategy Recommended to avoid write-offs</a:t>
            </a:r>
          </a:p>
        </p:txBody>
      </p:sp>
      <p:cxnSp>
        <p:nvCxnSpPr>
          <p:cNvPr id="27" name="Straight Connector 26"/>
          <p:cNvCxnSpPr/>
          <p:nvPr/>
        </p:nvCxnSpPr>
        <p:spPr>
          <a:xfrm>
            <a:off x="7025537" y="5788616"/>
            <a:ext cx="0" cy="293224"/>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429526" y="5773579"/>
            <a:ext cx="1031279" cy="276999"/>
          </a:xfrm>
          <a:prstGeom prst="rect">
            <a:avLst/>
          </a:prstGeom>
          <a:noFill/>
        </p:spPr>
        <p:txBody>
          <a:bodyPr wrap="square" rtlCol="0">
            <a:spAutoFit/>
          </a:bodyPr>
          <a:lstStyle/>
          <a:p>
            <a:pPr algn="ctr"/>
            <a:r>
              <a:rPr lang="en-US" sz="1200" b="1" dirty="0">
                <a:solidFill>
                  <a:srgbClr val="FF0000"/>
                </a:solidFill>
              </a:rPr>
              <a:t>2017</a:t>
            </a:r>
          </a:p>
        </p:txBody>
      </p:sp>
    </p:spTree>
    <p:extLst>
      <p:ext uri="{BB962C8B-B14F-4D97-AF65-F5344CB8AC3E}">
        <p14:creationId xmlns:p14="http://schemas.microsoft.com/office/powerpoint/2010/main" val="26985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a:xfrm>
            <a:off x="294105" y="1128630"/>
            <a:ext cx="8318267" cy="4804338"/>
          </a:xfrm>
        </p:spPr>
        <p:txBody>
          <a:bodyPr>
            <a:normAutofit/>
          </a:bodyPr>
          <a:lstStyle/>
          <a:p>
            <a:r>
              <a:rPr lang="en-US" sz="4000" dirty="0">
                <a:solidFill>
                  <a:srgbClr val="FF0000"/>
                </a:solidFill>
              </a:rPr>
              <a:t>“50% less sugar than leading regular sodas!”</a:t>
            </a:r>
          </a:p>
          <a:p>
            <a:pPr lvl="1"/>
            <a:r>
              <a:rPr lang="en-US" sz="1800" dirty="0">
                <a:solidFill>
                  <a:schemeClr val="tx1"/>
                </a:solidFill>
              </a:rPr>
              <a:t>RKA preparation – form-specific advertising</a:t>
            </a:r>
          </a:p>
          <a:p>
            <a:pPr lvl="1"/>
            <a:r>
              <a:rPr lang="en-US" sz="1800" dirty="0">
                <a:solidFill>
                  <a:schemeClr val="tx1"/>
                </a:solidFill>
              </a:rPr>
              <a:t>32oz and 96oz bottles reformulation</a:t>
            </a:r>
            <a:r>
              <a:rPr lang="en-US" sz="2800" dirty="0">
                <a:solidFill>
                  <a:schemeClr val="tx1"/>
                </a:solidFill>
              </a:rPr>
              <a:t> </a:t>
            </a:r>
            <a:r>
              <a:rPr lang="en-US" sz="1800" dirty="0">
                <a:solidFill>
                  <a:schemeClr val="tx1"/>
                </a:solidFill>
              </a:rPr>
              <a:t>using Jammers</a:t>
            </a:r>
            <a:endParaRPr lang="en-US" sz="2800" dirty="0">
              <a:solidFill>
                <a:schemeClr val="tx1"/>
              </a:solidFill>
            </a:endParaRPr>
          </a:p>
          <a:p>
            <a:r>
              <a:rPr lang="en-US" sz="4000" dirty="0">
                <a:solidFill>
                  <a:srgbClr val="FF0000"/>
                </a:solidFill>
              </a:rPr>
              <a:t>“Good Source of Vitamin C!”</a:t>
            </a:r>
          </a:p>
          <a:p>
            <a:pPr lvl="1"/>
            <a:r>
              <a:rPr lang="en-US" sz="1800" dirty="0">
                <a:solidFill>
                  <a:schemeClr val="tx1"/>
                </a:solidFill>
              </a:rPr>
              <a:t>Bursts &amp; LC fortification</a:t>
            </a:r>
          </a:p>
          <a:p>
            <a:pPr lvl="1"/>
            <a:r>
              <a:rPr lang="en-US" sz="1800" dirty="0">
                <a:solidFill>
                  <a:schemeClr val="tx1"/>
                </a:solidFill>
              </a:rPr>
              <a:t>32oz &amp; 96oz Vitamin C reduction for additional savings</a:t>
            </a:r>
          </a:p>
          <a:p>
            <a:pPr lvl="0"/>
            <a:r>
              <a:rPr lang="en-US" sz="4000" dirty="0">
                <a:solidFill>
                  <a:srgbClr val="FF0000"/>
                </a:solidFill>
              </a:rPr>
              <a:t>Advertise 32oz &amp; 96oz to children</a:t>
            </a:r>
          </a:p>
          <a:p>
            <a:pPr lvl="1"/>
            <a:r>
              <a:rPr lang="en-US" sz="1600" dirty="0">
                <a:solidFill>
                  <a:schemeClr val="tx1"/>
                </a:solidFill>
              </a:rPr>
              <a:t>Along with Jammers</a:t>
            </a:r>
          </a:p>
          <a:p>
            <a:pPr lvl="1"/>
            <a:endParaRPr lang="en-US" sz="3600" dirty="0">
              <a:solidFill>
                <a:srgbClr val="FF0000"/>
              </a:solidFill>
            </a:endParaRPr>
          </a:p>
          <a:p>
            <a:endParaRPr lang="en-US" sz="4000" dirty="0">
              <a:solidFill>
                <a:srgbClr val="FF0000"/>
              </a:solidFill>
            </a:endParaRPr>
          </a:p>
        </p:txBody>
      </p:sp>
      <p:sp>
        <p:nvSpPr>
          <p:cNvPr id="4" name="Slide Number Placeholder 3"/>
          <p:cNvSpPr>
            <a:spLocks noGrp="1"/>
          </p:cNvSpPr>
          <p:nvPr>
            <p:ph type="sldNum" sz="quarter" idx="4"/>
          </p:nvPr>
        </p:nvSpPr>
        <p:spPr>
          <a:xfrm>
            <a:off x="306185" y="6496845"/>
            <a:ext cx="293549" cy="280988"/>
          </a:xfrm>
        </p:spPr>
        <p:txBody>
          <a:bodyPr/>
          <a:lstStyle/>
          <a:p>
            <a:fld id="{F74FB4D9-CF7B-FD4A-8863-716265341524}" type="slidenum">
              <a:rPr lang="en-US" smtClean="0"/>
              <a:pPr/>
              <a:t>25</a:t>
            </a:fld>
            <a:endParaRPr lang="en-US" dirty="0"/>
          </a:p>
        </p:txBody>
      </p:sp>
    </p:spTree>
    <p:extLst>
      <p:ext uri="{BB962C8B-B14F-4D97-AF65-F5344CB8AC3E}">
        <p14:creationId xmlns:p14="http://schemas.microsoft.com/office/powerpoint/2010/main" val="201430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8560" y="3986624"/>
            <a:ext cx="7772400" cy="557671"/>
          </a:xfrm>
        </p:spPr>
        <p:txBody>
          <a:bodyPr>
            <a:normAutofit/>
          </a:bodyPr>
          <a:lstStyle/>
          <a:p>
            <a:r>
              <a:rPr lang="en-US" dirty="0"/>
              <a:t>Thank You</a:t>
            </a:r>
          </a:p>
        </p:txBody>
      </p:sp>
      <p:sp>
        <p:nvSpPr>
          <p:cNvPr id="3" name="Slide Number Placeholder 3"/>
          <p:cNvSpPr txBox="1">
            <a:spLocks/>
          </p:cNvSpPr>
          <p:nvPr/>
        </p:nvSpPr>
        <p:spPr>
          <a:xfrm>
            <a:off x="147330" y="6507830"/>
            <a:ext cx="554419"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26</a:t>
            </a:fld>
            <a:endParaRPr lang="en-US" dirty="0"/>
          </a:p>
        </p:txBody>
      </p:sp>
    </p:spTree>
    <p:extLst>
      <p:ext uri="{BB962C8B-B14F-4D97-AF65-F5344CB8AC3E}">
        <p14:creationId xmlns:p14="http://schemas.microsoft.com/office/powerpoint/2010/main" val="328730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316" y="1464514"/>
            <a:ext cx="7993672" cy="588735"/>
          </a:xfrm>
        </p:spPr>
        <p:txBody>
          <a:bodyPr>
            <a:noAutofit/>
          </a:bodyPr>
          <a:lstStyle/>
          <a:p>
            <a:r>
              <a:rPr lang="en-US" sz="3600" dirty="0"/>
              <a:t>APPENDIX</a:t>
            </a:r>
          </a:p>
        </p:txBody>
      </p:sp>
      <p:sp>
        <p:nvSpPr>
          <p:cNvPr id="4" name="Slide Number Placeholder 3"/>
          <p:cNvSpPr>
            <a:spLocks noGrp="1"/>
          </p:cNvSpPr>
          <p:nvPr>
            <p:ph type="sldNum" sz="quarter" idx="4"/>
          </p:nvPr>
        </p:nvSpPr>
        <p:spPr>
          <a:xfrm>
            <a:off x="229601" y="6496845"/>
            <a:ext cx="293549" cy="280988"/>
          </a:xfrm>
        </p:spPr>
        <p:txBody>
          <a:bodyPr/>
          <a:lstStyle/>
          <a:p>
            <a:fld id="{F74FB4D9-CF7B-FD4A-8863-716265341524}" type="slidenum">
              <a:rPr lang="en-US" smtClean="0"/>
              <a:pPr/>
              <a:t>27</a:t>
            </a:fld>
            <a:endParaRPr lang="en-US" dirty="0"/>
          </a:p>
        </p:txBody>
      </p:sp>
      <p:cxnSp>
        <p:nvCxnSpPr>
          <p:cNvPr id="5" name="Straight Connector 4"/>
          <p:cNvCxnSpPr/>
          <p:nvPr/>
        </p:nvCxnSpPr>
        <p:spPr>
          <a:xfrm>
            <a:off x="376376" y="2170176"/>
            <a:ext cx="84018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750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Calculations</a:t>
            </a:r>
          </a:p>
        </p:txBody>
      </p:sp>
      <p:graphicFrame>
        <p:nvGraphicFramePr>
          <p:cNvPr id="20" name="Table 19"/>
          <p:cNvGraphicFramePr>
            <a:graphicFrameLocks noGrp="1"/>
          </p:cNvGraphicFramePr>
          <p:nvPr>
            <p:extLst>
              <p:ext uri="{D42A27DB-BD31-4B8C-83A1-F6EECF244321}">
                <p14:modId xmlns:p14="http://schemas.microsoft.com/office/powerpoint/2010/main" val="2169081946"/>
              </p:ext>
            </p:extLst>
          </p:nvPr>
        </p:nvGraphicFramePr>
        <p:xfrm>
          <a:off x="294105" y="2168420"/>
          <a:ext cx="8556626" cy="4122728"/>
        </p:xfrm>
        <a:graphic>
          <a:graphicData uri="http://schemas.openxmlformats.org/drawingml/2006/table">
            <a:tbl>
              <a:tblPr/>
              <a:tblGrid>
                <a:gridCol w="878447">
                  <a:extLst>
                    <a:ext uri="{9D8B030D-6E8A-4147-A177-3AD203B41FA5}">
                      <a16:colId xmlns:a16="http://schemas.microsoft.com/office/drawing/2014/main" val="20000"/>
                    </a:ext>
                  </a:extLst>
                </a:gridCol>
                <a:gridCol w="650600">
                  <a:extLst>
                    <a:ext uri="{9D8B030D-6E8A-4147-A177-3AD203B41FA5}">
                      <a16:colId xmlns:a16="http://schemas.microsoft.com/office/drawing/2014/main" val="20001"/>
                    </a:ext>
                  </a:extLst>
                </a:gridCol>
                <a:gridCol w="683542">
                  <a:extLst>
                    <a:ext uri="{9D8B030D-6E8A-4147-A177-3AD203B41FA5}">
                      <a16:colId xmlns:a16="http://schemas.microsoft.com/office/drawing/2014/main" val="20002"/>
                    </a:ext>
                  </a:extLst>
                </a:gridCol>
                <a:gridCol w="1032176">
                  <a:extLst>
                    <a:ext uri="{9D8B030D-6E8A-4147-A177-3AD203B41FA5}">
                      <a16:colId xmlns:a16="http://schemas.microsoft.com/office/drawing/2014/main" val="20003"/>
                    </a:ext>
                  </a:extLst>
                </a:gridCol>
                <a:gridCol w="815309">
                  <a:extLst>
                    <a:ext uri="{9D8B030D-6E8A-4147-A177-3AD203B41FA5}">
                      <a16:colId xmlns:a16="http://schemas.microsoft.com/office/drawing/2014/main" val="20004"/>
                    </a:ext>
                  </a:extLst>
                </a:gridCol>
                <a:gridCol w="669816">
                  <a:extLst>
                    <a:ext uri="{9D8B030D-6E8A-4147-A177-3AD203B41FA5}">
                      <a16:colId xmlns:a16="http://schemas.microsoft.com/office/drawing/2014/main" val="20005"/>
                    </a:ext>
                  </a:extLst>
                </a:gridCol>
                <a:gridCol w="669816">
                  <a:extLst>
                    <a:ext uri="{9D8B030D-6E8A-4147-A177-3AD203B41FA5}">
                      <a16:colId xmlns:a16="http://schemas.microsoft.com/office/drawing/2014/main" val="20006"/>
                    </a:ext>
                  </a:extLst>
                </a:gridCol>
                <a:gridCol w="757660">
                  <a:extLst>
                    <a:ext uri="{9D8B030D-6E8A-4147-A177-3AD203B41FA5}">
                      <a16:colId xmlns:a16="http://schemas.microsoft.com/office/drawing/2014/main" val="20007"/>
                    </a:ext>
                  </a:extLst>
                </a:gridCol>
                <a:gridCol w="636874">
                  <a:extLst>
                    <a:ext uri="{9D8B030D-6E8A-4147-A177-3AD203B41FA5}">
                      <a16:colId xmlns:a16="http://schemas.microsoft.com/office/drawing/2014/main" val="20008"/>
                    </a:ext>
                  </a:extLst>
                </a:gridCol>
                <a:gridCol w="716484">
                  <a:extLst>
                    <a:ext uri="{9D8B030D-6E8A-4147-A177-3AD203B41FA5}">
                      <a16:colId xmlns:a16="http://schemas.microsoft.com/office/drawing/2014/main" val="20009"/>
                    </a:ext>
                  </a:extLst>
                </a:gridCol>
                <a:gridCol w="1045902">
                  <a:extLst>
                    <a:ext uri="{9D8B030D-6E8A-4147-A177-3AD203B41FA5}">
                      <a16:colId xmlns:a16="http://schemas.microsoft.com/office/drawing/2014/main" val="20010"/>
                    </a:ext>
                  </a:extLst>
                </a:gridCol>
              </a:tblGrid>
              <a:tr h="214466">
                <a:tc>
                  <a:txBody>
                    <a:bodyPr/>
                    <a:lstStyle/>
                    <a:p>
                      <a:pPr algn="l" fontAlgn="b"/>
                      <a:r>
                        <a:rPr lang="en-US" sz="1000" b="0" i="0" u="none" strike="noStrike" dirty="0">
                          <a:solidFill>
                            <a:srgbClr val="FFFFFF"/>
                          </a:solidFill>
                          <a:effectLst/>
                          <a:latin typeface="Calibri"/>
                        </a:rPr>
                        <a:t> </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1000" b="0" i="0" u="none" strike="noStrike">
                          <a:solidFill>
                            <a:srgbClr val="FFFFFF"/>
                          </a:solidFill>
                          <a:effectLst/>
                          <a:latin typeface="Calibri"/>
                        </a:rPr>
                        <a:t> </a:t>
                      </a:r>
                    </a:p>
                  </a:txBody>
                  <a:tcPr marL="8249" marR="8249" marT="8249" marB="0" anchor="b">
                    <a:lnL>
                      <a:noFill/>
                    </a:lnL>
                    <a:lnR>
                      <a:noFill/>
                    </a:lnR>
                    <a:lnT>
                      <a:noFill/>
                    </a:lnT>
                    <a:lnB>
                      <a:noFill/>
                    </a:lnB>
                    <a:solidFill>
                      <a:srgbClr val="963634"/>
                    </a:solidFill>
                  </a:tcPr>
                </a:tc>
                <a:tc>
                  <a:txBody>
                    <a:bodyPr/>
                    <a:lstStyle/>
                    <a:p>
                      <a:pPr algn="l" fontAlgn="b"/>
                      <a:r>
                        <a:rPr lang="en-US" sz="1000" b="0" i="0" u="none" strike="noStrike" dirty="0">
                          <a:solidFill>
                            <a:srgbClr val="FFFFFF"/>
                          </a:solidFill>
                          <a:effectLst/>
                          <a:latin typeface="Calibri"/>
                        </a:rPr>
                        <a:t> </a:t>
                      </a:r>
                    </a:p>
                  </a:txBody>
                  <a:tcPr marL="8249" marR="8249" marT="8249" marB="0" anchor="b">
                    <a:lnL>
                      <a:noFill/>
                    </a:lnL>
                    <a:lnR>
                      <a:noFill/>
                    </a:lnR>
                    <a:lnT>
                      <a:noFill/>
                    </a:lnT>
                    <a:lnB>
                      <a:noFill/>
                    </a:lnB>
                    <a:solidFill>
                      <a:srgbClr val="963634"/>
                    </a:solidFill>
                  </a:tcPr>
                </a:tc>
                <a:tc>
                  <a:txBody>
                    <a:bodyPr/>
                    <a:lstStyle/>
                    <a:p>
                      <a:pPr algn="l" fontAlgn="b"/>
                      <a:r>
                        <a:rPr lang="en-US" sz="1000" b="0" i="0" u="none" strike="noStrike">
                          <a:solidFill>
                            <a:srgbClr val="FFFFFF"/>
                          </a:solidFill>
                          <a:effectLst/>
                          <a:latin typeface="Calibri"/>
                        </a:rPr>
                        <a:t> </a:t>
                      </a:r>
                    </a:p>
                  </a:txBody>
                  <a:tcPr marL="8249" marR="8249" marT="8249" marB="0" anchor="b">
                    <a:lnL>
                      <a:noFill/>
                    </a:lnL>
                    <a:lnR>
                      <a:noFill/>
                    </a:lnR>
                    <a:lnT>
                      <a:noFill/>
                    </a:lnT>
                    <a:lnB>
                      <a:noFill/>
                    </a:lnB>
                    <a:solidFill>
                      <a:srgbClr val="963634"/>
                    </a:solidFill>
                  </a:tcPr>
                </a:tc>
                <a:tc gridSpan="4">
                  <a:txBody>
                    <a:bodyPr/>
                    <a:lstStyle/>
                    <a:p>
                      <a:pPr algn="l" fontAlgn="b"/>
                      <a:r>
                        <a:rPr lang="en-US" sz="1200" b="0" i="0" u="none" strike="noStrike">
                          <a:solidFill>
                            <a:srgbClr val="FFFFFF"/>
                          </a:solidFill>
                          <a:effectLst/>
                          <a:latin typeface="Calibri"/>
                        </a:rPr>
                        <a:t>Using 2016 Forecasted Volumes (IBP)</a:t>
                      </a:r>
                    </a:p>
                  </a:txBody>
                  <a:tcPr marL="8249" marR="8249" marT="8249" marB="0" anchor="b">
                    <a:lnL>
                      <a:noFill/>
                    </a:lnL>
                    <a:lnR>
                      <a:noFill/>
                    </a:lnR>
                    <a:lnT>
                      <a:noFill/>
                    </a:lnT>
                    <a:lnB>
                      <a:noFill/>
                    </a:lnB>
                    <a:solidFill>
                      <a:srgbClr val="96363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FFFFFF"/>
                          </a:solidFill>
                          <a:effectLst/>
                          <a:latin typeface="Calibri"/>
                        </a:rPr>
                        <a:t> </a:t>
                      </a:r>
                    </a:p>
                  </a:txBody>
                  <a:tcPr marL="8249" marR="8249" marT="8249" marB="0" anchor="b">
                    <a:lnL>
                      <a:noFill/>
                    </a:lnL>
                    <a:lnR>
                      <a:noFill/>
                    </a:lnR>
                    <a:lnT>
                      <a:noFill/>
                    </a:lnT>
                    <a:lnB>
                      <a:noFill/>
                    </a:lnB>
                    <a:solidFill>
                      <a:srgbClr val="963634"/>
                    </a:solidFill>
                  </a:tcPr>
                </a:tc>
                <a:tc>
                  <a:txBody>
                    <a:bodyPr/>
                    <a:lstStyle/>
                    <a:p>
                      <a:pPr algn="l" fontAlgn="b"/>
                      <a:r>
                        <a:rPr lang="en-US" sz="1000" b="0" i="0" u="none" strike="noStrike">
                          <a:solidFill>
                            <a:srgbClr val="FFFFFF"/>
                          </a:solidFill>
                          <a:effectLst/>
                          <a:latin typeface="Calibri"/>
                        </a:rPr>
                        <a:t> </a:t>
                      </a:r>
                    </a:p>
                  </a:txBody>
                  <a:tcPr marL="8249" marR="8249" marT="8249" marB="0" anchor="b">
                    <a:lnL>
                      <a:noFill/>
                    </a:lnL>
                    <a:lnR>
                      <a:noFill/>
                    </a:lnR>
                    <a:lnT>
                      <a:noFill/>
                    </a:lnT>
                    <a:lnB>
                      <a:noFill/>
                    </a:lnB>
                    <a:solidFill>
                      <a:srgbClr val="963634"/>
                    </a:solidFill>
                  </a:tcPr>
                </a:tc>
                <a:tc>
                  <a:txBody>
                    <a:bodyPr/>
                    <a:lstStyle/>
                    <a:p>
                      <a:pPr algn="l" fontAlgn="b"/>
                      <a:r>
                        <a:rPr lang="en-US" sz="1000" b="0" i="0" u="none" strike="noStrike">
                          <a:solidFill>
                            <a:srgbClr val="FFFFFF"/>
                          </a:solidFill>
                          <a:effectLst/>
                          <a:latin typeface="Calibri"/>
                        </a:rPr>
                        <a:t> </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solidFill>
                      <a:srgbClr val="963634"/>
                    </a:solidFill>
                  </a:tcPr>
                </a:tc>
                <a:extLst>
                  <a:ext uri="{0D108BD9-81ED-4DB2-BD59-A6C34878D82A}">
                    <a16:rowId xmlns:a16="http://schemas.microsoft.com/office/drawing/2014/main" val="10000"/>
                  </a:ext>
                </a:extLst>
              </a:tr>
              <a:tr h="443779">
                <a:tc>
                  <a:txBody>
                    <a:bodyPr/>
                    <a:lstStyle/>
                    <a:p>
                      <a:pPr algn="l" fontAlgn="b"/>
                      <a:r>
                        <a:rPr lang="en-US" sz="1000" b="0" i="0" u="none" strike="noStrike">
                          <a:solidFill>
                            <a:srgbClr val="000000"/>
                          </a:solidFill>
                          <a:effectLst/>
                          <a:latin typeface="Calibri"/>
                        </a:rPr>
                        <a:t>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Volume (000 lbs)</a:t>
                      </a:r>
                    </a:p>
                  </a:txBody>
                  <a:tcPr marL="8249" marR="8249" marT="824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Volume (000 bottles)</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Vitamin C Fortification</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Reformulation w/ Jammers</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of Active SKUs</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Re-Packaging: SGS</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Re-Pack: Separations</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Re-Pack: SoulSight</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Consumer Testing</a:t>
                      </a:r>
                    </a:p>
                  </a:txBody>
                  <a:tcPr marL="8249" marR="8249" marT="824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sng" strike="noStrike">
                          <a:solidFill>
                            <a:srgbClr val="000000"/>
                          </a:solidFill>
                          <a:effectLst/>
                          <a:latin typeface="Calibri"/>
                        </a:rPr>
                        <a:t>Total Costs</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64973">
                <a:tc>
                  <a:txBody>
                    <a:bodyPr/>
                    <a:lstStyle/>
                    <a:p>
                      <a:pPr algn="l" fontAlgn="b"/>
                      <a:r>
                        <a:rPr lang="en-US" sz="1000" b="0" i="0" u="none" strike="noStrike">
                          <a:solidFill>
                            <a:srgbClr val="000000"/>
                          </a:solidFill>
                          <a:effectLst/>
                          <a:latin typeface="Calibri"/>
                        </a:rPr>
                        <a:t>Bursts</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144,321</a:t>
                      </a:r>
                    </a:p>
                  </a:txBody>
                  <a:tcPr marL="8249" marR="8249" marT="824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$132,537 </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solidFill>
                            <a:srgbClr val="000000"/>
                          </a:solidFill>
                          <a:effectLst/>
                          <a:latin typeface="Calibri"/>
                        </a:rPr>
                        <a:t>9 </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solidFill>
                      <a:srgbClr val="C4BD97"/>
                    </a:solidFill>
                  </a:tcPr>
                </a:tc>
                <a:tc>
                  <a:txBody>
                    <a:bodyPr/>
                    <a:lstStyle/>
                    <a:p>
                      <a:pPr algn="r" fontAlgn="b"/>
                      <a:r>
                        <a:rPr lang="en-US" sz="1000" b="0" i="0" u="none" strike="noStrike" dirty="0">
                          <a:solidFill>
                            <a:srgbClr val="000000"/>
                          </a:solidFill>
                          <a:effectLst/>
                          <a:latin typeface="Calibri"/>
                        </a:rPr>
                        <a:t>$4,500 </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$63,000 </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a:rPr>
                        <a:t>$3,000</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$30,000 </a:t>
                      </a:r>
                    </a:p>
                  </a:txBody>
                  <a:tcPr marL="8249" marR="8249" marT="824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a:rPr>
                        <a:t>$233,037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64973">
                <a:tc>
                  <a:txBody>
                    <a:bodyPr/>
                    <a:lstStyle/>
                    <a:p>
                      <a:pPr algn="l" fontAlgn="b"/>
                      <a:r>
                        <a:rPr lang="en-US" sz="1000" b="0" i="0" u="none" strike="noStrike">
                          <a:solidFill>
                            <a:srgbClr val="000000"/>
                          </a:solidFill>
                          <a:effectLst/>
                          <a:latin typeface="Calibri"/>
                        </a:rPr>
                        <a:t>LC - super</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1,214</a:t>
                      </a:r>
                    </a:p>
                  </a:txBody>
                  <a:tcPr marL="8249" marR="8249" marT="824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$261,949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a:rPr>
                        <a:t>7 </a:t>
                      </a:r>
                    </a:p>
                  </a:txBody>
                  <a:tcPr marL="8249" marR="8249" marT="8249" marB="0" anchor="b">
                    <a:lnL>
                      <a:noFill/>
                    </a:lnL>
                    <a:lnR>
                      <a:noFill/>
                    </a:lnR>
                    <a:lnT>
                      <a:noFill/>
                    </a:lnT>
                    <a:lnB>
                      <a:noFill/>
                    </a:lnB>
                    <a:solidFill>
                      <a:srgbClr val="C4BD97"/>
                    </a:solidFill>
                  </a:tcPr>
                </a:tc>
                <a:tc>
                  <a:txBody>
                    <a:bodyPr/>
                    <a:lstStyle/>
                    <a:p>
                      <a:pPr algn="r" fontAlgn="b"/>
                      <a:r>
                        <a:rPr lang="en-US" sz="1000" b="0" i="0" u="none" strike="noStrike">
                          <a:solidFill>
                            <a:srgbClr val="000000"/>
                          </a:solidFill>
                          <a:effectLst/>
                          <a:latin typeface="Calibri"/>
                        </a:rPr>
                        <a:t>$3,500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$63,000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$3,000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$30,000 </a:t>
                      </a:r>
                    </a:p>
                  </a:txBody>
                  <a:tcPr marL="8249" marR="8249" marT="824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$361,449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64973">
                <a:tc>
                  <a:txBody>
                    <a:bodyPr/>
                    <a:lstStyle/>
                    <a:p>
                      <a:pPr algn="l" fontAlgn="b"/>
                      <a:r>
                        <a:rPr lang="en-US" sz="1000" b="0" i="0" u="none" strike="noStrike">
                          <a:solidFill>
                            <a:srgbClr val="000000"/>
                          </a:solidFill>
                          <a:effectLst/>
                          <a:latin typeface="Calibri"/>
                        </a:rPr>
                        <a:t>LC - Aladdin</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4,400</a:t>
                      </a:r>
                    </a:p>
                  </a:txBody>
                  <a:tcPr marL="8249" marR="8249" marT="824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$1,319,083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a:rPr>
                        <a:t>3 </a:t>
                      </a:r>
                    </a:p>
                  </a:txBody>
                  <a:tcPr marL="8249" marR="8249" marT="8249" marB="0" anchor="b">
                    <a:lnL>
                      <a:noFill/>
                    </a:lnL>
                    <a:lnR>
                      <a:noFill/>
                    </a:lnR>
                    <a:lnT>
                      <a:noFill/>
                    </a:lnT>
                    <a:lnB>
                      <a:noFill/>
                    </a:lnB>
                    <a:solidFill>
                      <a:srgbClr val="C4BD97"/>
                    </a:solidFill>
                  </a:tcPr>
                </a:tc>
                <a:tc>
                  <a:txBody>
                    <a:bodyPr/>
                    <a:lstStyle/>
                    <a:p>
                      <a:pPr algn="r" fontAlgn="b"/>
                      <a:r>
                        <a:rPr lang="en-US" sz="1000" b="0" i="0" u="none" strike="noStrike">
                          <a:solidFill>
                            <a:srgbClr val="000000"/>
                          </a:solidFill>
                          <a:effectLst/>
                          <a:latin typeface="Calibri"/>
                        </a:rPr>
                        <a:t>$1,500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$27,000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$3,000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$30,000 </a:t>
                      </a:r>
                    </a:p>
                  </a:txBody>
                  <a:tcPr marL="8249" marR="8249" marT="824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$1,380,583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4973">
                <a:tc>
                  <a:txBody>
                    <a:bodyPr/>
                    <a:lstStyle/>
                    <a:p>
                      <a:pPr algn="l" fontAlgn="b"/>
                      <a:r>
                        <a:rPr lang="en-US" sz="1000" b="0" i="0" u="none" strike="noStrike">
                          <a:solidFill>
                            <a:srgbClr val="000000"/>
                          </a:solidFill>
                          <a:effectLst/>
                          <a:latin typeface="Calibri"/>
                        </a:rPr>
                        <a:t>RKA</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5,929</a:t>
                      </a:r>
                    </a:p>
                  </a:txBody>
                  <a:tcPr marL="8249" marR="8249" marT="824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a:rPr>
                        <a:t>24 </a:t>
                      </a:r>
                    </a:p>
                  </a:txBody>
                  <a:tcPr marL="8249" marR="8249" marT="8249" marB="0" anchor="b">
                    <a:lnL>
                      <a:noFill/>
                    </a:lnL>
                    <a:lnR>
                      <a:noFill/>
                    </a:lnR>
                    <a:lnT>
                      <a:noFill/>
                    </a:lnT>
                    <a:lnB>
                      <a:noFill/>
                    </a:lnB>
                    <a:solidFill>
                      <a:srgbClr val="C4BD97"/>
                    </a:solidFill>
                  </a:tcPr>
                </a:tc>
                <a:tc>
                  <a:txBody>
                    <a:bodyPr/>
                    <a:lstStyle/>
                    <a:p>
                      <a:pPr algn="r" fontAlgn="b"/>
                      <a:r>
                        <a:rPr lang="en-US" sz="1000" b="0" i="0" u="none" strike="noStrike">
                          <a:solidFill>
                            <a:srgbClr val="000000"/>
                          </a:solidFill>
                          <a:effectLst/>
                          <a:latin typeface="Calibri"/>
                        </a:rPr>
                        <a:t>$36,000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$168,000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$3,000 </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$65,000 </a:t>
                      </a:r>
                    </a:p>
                  </a:txBody>
                  <a:tcPr marL="8249" marR="8249" marT="824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$272,000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73222">
                <a:tc>
                  <a:txBody>
                    <a:bodyPr/>
                    <a:lstStyle/>
                    <a:p>
                      <a:pPr algn="l" fontAlgn="b"/>
                      <a:r>
                        <a:rPr lang="en-US" sz="1000" b="0" i="0" u="none" strike="noStrike">
                          <a:solidFill>
                            <a:srgbClr val="000000"/>
                          </a:solidFill>
                          <a:effectLst/>
                          <a:latin typeface="Calibri"/>
                        </a:rPr>
                        <a:t>Bottles (96 &amp; 32)</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79,704</a:t>
                      </a:r>
                    </a:p>
                  </a:txBody>
                  <a:tcPr marL="8249" marR="8249" marT="824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 </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($980,561)</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a:rPr>
                        <a:t>($462,283)</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9 </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solidFill>
                      <a:srgbClr val="C4BD97"/>
                    </a:solidFill>
                  </a:tcPr>
                </a:tc>
                <a:tc>
                  <a:txBody>
                    <a:bodyPr/>
                    <a:lstStyle/>
                    <a:p>
                      <a:pPr algn="r" fontAlgn="b"/>
                      <a:r>
                        <a:rPr lang="en-US" sz="1000" b="0" i="0" u="none" strike="noStrike">
                          <a:solidFill>
                            <a:srgbClr val="000000"/>
                          </a:solidFill>
                          <a:effectLst/>
                          <a:latin typeface="Calibri"/>
                        </a:rPr>
                        <a:t>$4,500 </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$63,000 </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$3,000 </a:t>
                      </a:r>
                    </a:p>
                  </a:txBody>
                  <a:tcPr marL="8249" marR="8249" marT="82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 </a:t>
                      </a:r>
                    </a:p>
                  </a:txBody>
                  <a:tcPr marL="8249" marR="8249" marT="824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($1,372,344)</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4973">
                <a:tc>
                  <a:txBody>
                    <a:bodyPr/>
                    <a:lstStyle/>
                    <a:p>
                      <a:pPr algn="l" fontAlgn="b"/>
                      <a:r>
                        <a:rPr lang="en-US" sz="1000" b="0" i="0" u="none" strike="noStrike">
                          <a:solidFill>
                            <a:srgbClr val="000000"/>
                          </a:solidFill>
                          <a:effectLst/>
                          <a:latin typeface="Calibri"/>
                        </a:rPr>
                        <a:t>           96oz*</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69,961</a:t>
                      </a:r>
                    </a:p>
                  </a:txBody>
                  <a:tcPr marL="8249" marR="8249" marT="824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10,763,245</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($691,646)</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a:rPr>
                        <a:t>n/a</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solidFill>
                            <a:srgbClr val="000000"/>
                          </a:solidFill>
                          <a:effectLst/>
                          <a:latin typeface="Calibri"/>
                        </a:rPr>
                        <a:t> </a:t>
                      </a: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solidFill>
                      <a:srgbClr val="C4BD97"/>
                    </a:solidFill>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64973">
                <a:tc>
                  <a:txBody>
                    <a:bodyPr/>
                    <a:lstStyle/>
                    <a:p>
                      <a:pPr algn="l" fontAlgn="b"/>
                      <a:r>
                        <a:rPr lang="en-US" sz="1000" b="0" i="0" u="none" strike="noStrike">
                          <a:solidFill>
                            <a:srgbClr val="000000"/>
                          </a:solidFill>
                          <a:effectLst/>
                          <a:latin typeface="Calibri"/>
                        </a:rPr>
                        <a:t>           32oz*</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a:rPr>
                        <a:t>9,743</a:t>
                      </a:r>
                    </a:p>
                  </a:txBody>
                  <a:tcPr marL="8249" marR="8249" marT="824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effectLst/>
                          <a:latin typeface="Calibri"/>
                        </a:rPr>
                        <a:t>4,496,033</a:t>
                      </a:r>
                    </a:p>
                  </a:txBody>
                  <a:tcPr marL="8249" marR="8249" marT="8249"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($288,915)</a:t>
                      </a:r>
                    </a:p>
                  </a:txBody>
                  <a:tcPr marL="8249" marR="8249" marT="8249"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a:rPr>
                        <a:t> </a:t>
                      </a:r>
                    </a:p>
                  </a:txBody>
                  <a:tcPr marL="8249" marR="8249" marT="8249" marB="0" anchor="b">
                    <a:lnL>
                      <a:noFill/>
                    </a:lnL>
                    <a:lnR>
                      <a:noFill/>
                    </a:lnR>
                    <a:lnT>
                      <a:noFill/>
                    </a:lnT>
                    <a:lnB>
                      <a:noFill/>
                    </a:lnB>
                    <a:solidFill>
                      <a:srgbClr val="C4BD97"/>
                    </a:solidFill>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a:endParaRPr>
                    </a:p>
                  </a:txBody>
                  <a:tcPr marL="8249" marR="8249" marT="824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a:rPr>
                        <a:t>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73222">
                <a:tc>
                  <a:txBody>
                    <a:bodyPr/>
                    <a:lstStyle/>
                    <a:p>
                      <a:pPr algn="l" fontAlgn="b"/>
                      <a:r>
                        <a:rPr lang="en-US" sz="1000" b="0" i="0" u="none" strike="noStrike">
                          <a:solidFill>
                            <a:srgbClr val="000000"/>
                          </a:solidFill>
                          <a:effectLst/>
                          <a:latin typeface="Calibri"/>
                        </a:rPr>
                        <a:t>Bottles (16 oz)</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9,220</a:t>
                      </a:r>
                    </a:p>
                  </a:txBody>
                  <a:tcPr marL="8249" marR="8249" marT="824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n/a</a:t>
                      </a:r>
                    </a:p>
                  </a:txBody>
                  <a:tcPr marL="8249" marR="8249" marT="82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 </a:t>
                      </a:r>
                    </a:p>
                  </a:txBody>
                  <a:tcPr marL="8249" marR="8249" marT="82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 </a:t>
                      </a:r>
                    </a:p>
                  </a:txBody>
                  <a:tcPr marL="8249" marR="8249" marT="82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3 </a:t>
                      </a:r>
                    </a:p>
                  </a:txBody>
                  <a:tcPr marL="8249" marR="8249" marT="8249" marB="0" anchor="b">
                    <a:lnL>
                      <a:noFill/>
                    </a:lnL>
                    <a:lnR>
                      <a:noFill/>
                    </a:lnR>
                    <a:lnT>
                      <a:noFill/>
                    </a:lnT>
                    <a:lnB w="6350" cap="flat" cmpd="sng" algn="ctr">
                      <a:solidFill>
                        <a:srgbClr val="000000"/>
                      </a:solidFill>
                      <a:prstDash val="solid"/>
                      <a:round/>
                      <a:headEnd type="none" w="med" len="med"/>
                      <a:tailEnd type="none" w="med" len="med"/>
                    </a:lnB>
                    <a:solidFill>
                      <a:srgbClr val="C4BD97"/>
                    </a:solidFill>
                  </a:tcPr>
                </a:tc>
                <a:tc>
                  <a:txBody>
                    <a:bodyPr/>
                    <a:lstStyle/>
                    <a:p>
                      <a:pPr algn="r" fontAlgn="b"/>
                      <a:r>
                        <a:rPr lang="en-US" sz="1000" b="0" i="0" u="none" strike="noStrike">
                          <a:solidFill>
                            <a:srgbClr val="000000"/>
                          </a:solidFill>
                          <a:effectLst/>
                          <a:latin typeface="Calibri"/>
                        </a:rPr>
                        <a:t>$0 </a:t>
                      </a:r>
                    </a:p>
                  </a:txBody>
                  <a:tcPr marL="8249" marR="8249" marT="82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 </a:t>
                      </a:r>
                    </a:p>
                  </a:txBody>
                  <a:tcPr marL="8249" marR="8249" marT="82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 </a:t>
                      </a:r>
                    </a:p>
                  </a:txBody>
                  <a:tcPr marL="8249" marR="8249" marT="82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 </a:t>
                      </a:r>
                    </a:p>
                  </a:txBody>
                  <a:tcPr marL="8249" marR="8249" marT="8249"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3222">
                <a:tc>
                  <a:txBody>
                    <a:bodyPr/>
                    <a:lstStyle/>
                    <a:p>
                      <a:pPr algn="l" fontAlgn="b"/>
                      <a:r>
                        <a:rPr lang="en-US" sz="1000" b="1" i="0" u="sng" strike="noStrike">
                          <a:solidFill>
                            <a:srgbClr val="000000"/>
                          </a:solidFill>
                          <a:effectLst/>
                          <a:latin typeface="Calibri"/>
                        </a:rPr>
                        <a:t>Sub-Totals</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249" marR="8249" marT="824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$733,007 </a:t>
                      </a:r>
                    </a:p>
                  </a:txBody>
                  <a:tcPr marL="8249" marR="8249" marT="82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($462,283)</a:t>
                      </a:r>
                    </a:p>
                  </a:txBody>
                  <a:tcPr marL="8249" marR="8249" marT="82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$50,000 </a:t>
                      </a:r>
                    </a:p>
                  </a:txBody>
                  <a:tcPr marL="8249" marR="8249" marT="82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$384,000 </a:t>
                      </a:r>
                    </a:p>
                  </a:txBody>
                  <a:tcPr marL="8249" marR="8249" marT="82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$12,000 </a:t>
                      </a:r>
                    </a:p>
                  </a:txBody>
                  <a:tcPr marL="8249" marR="8249" marT="82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$155,000 </a:t>
                      </a:r>
                    </a:p>
                  </a:txBody>
                  <a:tcPr marL="8249" marR="8249" marT="824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a:rPr>
                        <a:t>$874,724 </a:t>
                      </a:r>
                    </a:p>
                  </a:txBody>
                  <a:tcPr marL="8249" marR="8249" marT="82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98602">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r>
                        <a:rPr lang="en-US" sz="1000" b="1" i="0" u="none" strike="noStrike">
                          <a:solidFill>
                            <a:srgbClr val="000000"/>
                          </a:solidFill>
                          <a:effectLst/>
                          <a:latin typeface="Calibri"/>
                        </a:rPr>
                        <a:t>Total Formula Costs:</a:t>
                      </a:r>
                    </a:p>
                  </a:txBody>
                  <a:tcPr marL="8249" marR="8249" marT="82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dirty="0">
                          <a:solidFill>
                            <a:srgbClr val="000000"/>
                          </a:solidFill>
                          <a:effectLst/>
                          <a:latin typeface="Calibri"/>
                        </a:rPr>
                        <a:t>$270,724 </a:t>
                      </a:r>
                    </a:p>
                  </a:txBody>
                  <a:tcPr marL="8249" marR="8249" marT="82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effectLst/>
                          <a:latin typeface="Calibri"/>
                        </a:rPr>
                        <a:t>Total Graphics Costs:</a:t>
                      </a:r>
                    </a:p>
                  </a:txBody>
                  <a:tcPr marL="8249" marR="8249" marT="82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000000"/>
                          </a:solidFill>
                          <a:effectLst/>
                          <a:latin typeface="Calibri"/>
                        </a:rPr>
                        <a:t>$446,000 </a:t>
                      </a:r>
                    </a:p>
                  </a:txBody>
                  <a:tcPr marL="8249" marR="8249" marT="82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64973">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extLst>
                  <a:ext uri="{0D108BD9-81ED-4DB2-BD59-A6C34878D82A}">
                    <a16:rowId xmlns:a16="http://schemas.microsoft.com/office/drawing/2014/main" val="10012"/>
                  </a:ext>
                </a:extLst>
              </a:tr>
              <a:tr h="164973">
                <a:tc>
                  <a:txBody>
                    <a:bodyPr/>
                    <a:lstStyle/>
                    <a:p>
                      <a:pPr algn="l" fontAlgn="b"/>
                      <a:r>
                        <a:rPr lang="en-US" sz="1000" b="1" i="0" u="sng" strike="noStrike">
                          <a:solidFill>
                            <a:srgbClr val="000000"/>
                          </a:solidFill>
                          <a:effectLst/>
                          <a:latin typeface="Calibri"/>
                        </a:rPr>
                        <a:t>Assumptions</a:t>
                      </a: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extLst>
                  <a:ext uri="{0D108BD9-81ED-4DB2-BD59-A6C34878D82A}">
                    <a16:rowId xmlns:a16="http://schemas.microsoft.com/office/drawing/2014/main" val="10013"/>
                  </a:ext>
                </a:extLst>
              </a:tr>
              <a:tr h="164973">
                <a:tc gridSpan="3">
                  <a:txBody>
                    <a:bodyPr/>
                    <a:lstStyle/>
                    <a:p>
                      <a:pPr algn="l" fontAlgn="b"/>
                      <a:r>
                        <a:rPr lang="en-US" sz="1000" b="0" i="0" u="none" strike="noStrike">
                          <a:solidFill>
                            <a:srgbClr val="000000"/>
                          </a:solidFill>
                          <a:effectLst/>
                          <a:latin typeface="Calibri"/>
                        </a:rPr>
                        <a:t>*assuming volumes in July EDR</a:t>
                      </a:r>
                    </a:p>
                  </a:txBody>
                  <a:tcPr marL="8249" marR="8249" marT="824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extLst>
                  <a:ext uri="{0D108BD9-81ED-4DB2-BD59-A6C34878D82A}">
                    <a16:rowId xmlns:a16="http://schemas.microsoft.com/office/drawing/2014/main" val="10014"/>
                  </a:ext>
                </a:extLst>
              </a:tr>
              <a:tr h="164973">
                <a:tc gridSpan="5">
                  <a:txBody>
                    <a:bodyPr/>
                    <a:lstStyle/>
                    <a:p>
                      <a:pPr algn="l" fontAlgn="b"/>
                      <a:r>
                        <a:rPr lang="en-US" sz="1000" b="0" i="0" u="none" strike="noStrike">
                          <a:solidFill>
                            <a:srgbClr val="000000"/>
                          </a:solidFill>
                          <a:effectLst/>
                          <a:latin typeface="Calibri"/>
                        </a:rPr>
                        <a:t>*assuming same proportional split as 2015 for 96oz and 32oz bottles</a:t>
                      </a:r>
                    </a:p>
                  </a:txBody>
                  <a:tcPr marL="8249" marR="8249" marT="824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extLst>
                  <a:ext uri="{0D108BD9-81ED-4DB2-BD59-A6C34878D82A}">
                    <a16:rowId xmlns:a16="http://schemas.microsoft.com/office/drawing/2014/main" val="10015"/>
                  </a:ext>
                </a:extLst>
              </a:tr>
              <a:tr h="164973">
                <a:tc gridSpan="6">
                  <a:txBody>
                    <a:bodyPr/>
                    <a:lstStyle/>
                    <a:p>
                      <a:pPr algn="l" fontAlgn="b"/>
                      <a:r>
                        <a:rPr lang="en-US" sz="1000" b="0" i="0" u="none" strike="noStrike">
                          <a:solidFill>
                            <a:srgbClr val="000000"/>
                          </a:solidFill>
                          <a:effectLst/>
                          <a:latin typeface="Calibri"/>
                        </a:rPr>
                        <a:t>*Bursts Vitamin C fortification cost of 132,537 provided by Anna Kaplinski (R&amp;D)</a:t>
                      </a:r>
                    </a:p>
                  </a:txBody>
                  <a:tcPr marL="8249" marR="8249" marT="824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extLst>
                  <a:ext uri="{0D108BD9-81ED-4DB2-BD59-A6C34878D82A}">
                    <a16:rowId xmlns:a16="http://schemas.microsoft.com/office/drawing/2014/main" val="10016"/>
                  </a:ext>
                </a:extLst>
              </a:tr>
              <a:tr h="164973">
                <a:tc gridSpan="7">
                  <a:txBody>
                    <a:bodyPr/>
                    <a:lstStyle/>
                    <a:p>
                      <a:pPr algn="l" fontAlgn="b"/>
                      <a:r>
                        <a:rPr lang="en-US" sz="1000" b="0" i="0" u="none" strike="noStrike">
                          <a:solidFill>
                            <a:srgbClr val="000000"/>
                          </a:solidFill>
                          <a:effectLst/>
                          <a:latin typeface="Calibri"/>
                        </a:rPr>
                        <a:t>*assuming SGS charge of a couple hundred dollars, and Separations charge of $5-10k per SKU on average</a:t>
                      </a:r>
                    </a:p>
                  </a:txBody>
                  <a:tcPr marL="8249" marR="8249" marT="824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extLst>
                  <a:ext uri="{0D108BD9-81ED-4DB2-BD59-A6C34878D82A}">
                    <a16:rowId xmlns:a16="http://schemas.microsoft.com/office/drawing/2014/main" val="10017"/>
                  </a:ext>
                </a:extLst>
              </a:tr>
              <a:tr h="164973">
                <a:tc gridSpan="4">
                  <a:txBody>
                    <a:bodyPr/>
                    <a:lstStyle/>
                    <a:p>
                      <a:pPr algn="l" fontAlgn="b"/>
                      <a:r>
                        <a:rPr lang="en-US" sz="1000" b="0" i="0" u="none" strike="noStrike">
                          <a:solidFill>
                            <a:srgbClr val="000000"/>
                          </a:solidFill>
                          <a:effectLst/>
                          <a:latin typeface="Calibri"/>
                        </a:rPr>
                        <a:t>*conversion rate: fl. oz. to lbs provided by Mike Just (R&amp;D)</a:t>
                      </a:r>
                    </a:p>
                  </a:txBody>
                  <a:tcPr marL="8249" marR="8249" marT="824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extLst>
                  <a:ext uri="{0D108BD9-81ED-4DB2-BD59-A6C34878D82A}">
                    <a16:rowId xmlns:a16="http://schemas.microsoft.com/office/drawing/2014/main" val="10018"/>
                  </a:ext>
                </a:extLst>
              </a:tr>
              <a:tr h="164973">
                <a:tc gridSpan="4">
                  <a:txBody>
                    <a:bodyPr/>
                    <a:lstStyle/>
                    <a:p>
                      <a:pPr algn="l" fontAlgn="b"/>
                      <a:r>
                        <a:rPr lang="en-US" sz="1000" b="0" i="0" u="none" strike="noStrike">
                          <a:solidFill>
                            <a:srgbClr val="000000"/>
                          </a:solidFill>
                          <a:effectLst/>
                          <a:latin typeface="Calibri"/>
                        </a:rPr>
                        <a:t>*RKA packaging quote is for front and back design elements</a:t>
                      </a:r>
                    </a:p>
                  </a:txBody>
                  <a:tcPr marL="8249" marR="8249" marT="824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249" marR="8249" marT="824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249" marR="8249" marT="8249" marB="0" anchor="b">
                    <a:lnL>
                      <a:noFill/>
                    </a:lnL>
                    <a:lnR>
                      <a:noFill/>
                    </a:lnR>
                    <a:lnT>
                      <a:noFill/>
                    </a:lnT>
                    <a:lnB>
                      <a:noFill/>
                    </a:lnB>
                  </a:tcPr>
                </a:tc>
                <a:extLst>
                  <a:ext uri="{0D108BD9-81ED-4DB2-BD59-A6C34878D82A}">
                    <a16:rowId xmlns:a16="http://schemas.microsoft.com/office/drawing/2014/main" val="10019"/>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832737181"/>
              </p:ext>
            </p:extLst>
          </p:nvPr>
        </p:nvGraphicFramePr>
        <p:xfrm>
          <a:off x="498844" y="990225"/>
          <a:ext cx="7848601" cy="952500"/>
        </p:xfrm>
        <a:graphic>
          <a:graphicData uri="http://schemas.openxmlformats.org/drawingml/2006/table">
            <a:tbl>
              <a:tblPr/>
              <a:tblGrid>
                <a:gridCol w="1009242">
                  <a:extLst>
                    <a:ext uri="{9D8B030D-6E8A-4147-A177-3AD203B41FA5}">
                      <a16:colId xmlns:a16="http://schemas.microsoft.com/office/drawing/2014/main" val="20000"/>
                    </a:ext>
                  </a:extLst>
                </a:gridCol>
                <a:gridCol w="752171">
                  <a:extLst>
                    <a:ext uri="{9D8B030D-6E8A-4147-A177-3AD203B41FA5}">
                      <a16:colId xmlns:a16="http://schemas.microsoft.com/office/drawing/2014/main" val="20001"/>
                    </a:ext>
                  </a:extLst>
                </a:gridCol>
                <a:gridCol w="790255">
                  <a:extLst>
                    <a:ext uri="{9D8B030D-6E8A-4147-A177-3AD203B41FA5}">
                      <a16:colId xmlns:a16="http://schemas.microsoft.com/office/drawing/2014/main" val="20002"/>
                    </a:ext>
                  </a:extLst>
                </a:gridCol>
                <a:gridCol w="1193317">
                  <a:extLst>
                    <a:ext uri="{9D8B030D-6E8A-4147-A177-3AD203B41FA5}">
                      <a16:colId xmlns:a16="http://schemas.microsoft.com/office/drawing/2014/main" val="20003"/>
                    </a:ext>
                  </a:extLst>
                </a:gridCol>
                <a:gridCol w="413231">
                  <a:extLst>
                    <a:ext uri="{9D8B030D-6E8A-4147-A177-3AD203B41FA5}">
                      <a16:colId xmlns:a16="http://schemas.microsoft.com/office/drawing/2014/main" val="20004"/>
                    </a:ext>
                  </a:extLst>
                </a:gridCol>
                <a:gridCol w="680484">
                  <a:extLst>
                    <a:ext uri="{9D8B030D-6E8A-4147-A177-3AD203B41FA5}">
                      <a16:colId xmlns:a16="http://schemas.microsoft.com/office/drawing/2014/main" val="20005"/>
                    </a:ext>
                  </a:extLst>
                </a:gridCol>
                <a:gridCol w="1397653">
                  <a:extLst>
                    <a:ext uri="{9D8B030D-6E8A-4147-A177-3AD203B41FA5}">
                      <a16:colId xmlns:a16="http://schemas.microsoft.com/office/drawing/2014/main" val="20006"/>
                    </a:ext>
                  </a:extLst>
                </a:gridCol>
                <a:gridCol w="875946">
                  <a:extLst>
                    <a:ext uri="{9D8B030D-6E8A-4147-A177-3AD203B41FA5}">
                      <a16:colId xmlns:a16="http://schemas.microsoft.com/office/drawing/2014/main" val="20007"/>
                    </a:ext>
                  </a:extLst>
                </a:gridCol>
                <a:gridCol w="736302">
                  <a:extLst>
                    <a:ext uri="{9D8B030D-6E8A-4147-A177-3AD203B41FA5}">
                      <a16:colId xmlns:a16="http://schemas.microsoft.com/office/drawing/2014/main" val="20008"/>
                    </a:ext>
                  </a:extLst>
                </a:gridCol>
              </a:tblGrid>
              <a:tr h="190500">
                <a:tc gridSpan="2">
                  <a:txBody>
                    <a:bodyPr/>
                    <a:lstStyle/>
                    <a:p>
                      <a:pPr algn="l" fontAlgn="b"/>
                      <a:r>
                        <a:rPr lang="en-US" sz="1100" b="1" i="0" u="sng" strike="noStrike" dirty="0">
                          <a:solidFill>
                            <a:srgbClr val="000000"/>
                          </a:solidFill>
                          <a:effectLst/>
                          <a:latin typeface="Calibri"/>
                        </a:rPr>
                        <a:t>Rates (R&amp;D and Finance):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FF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FF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$0.00580</a:t>
                      </a:r>
                    </a:p>
                  </a:txBody>
                  <a:tcPr marL="9525" marR="9525" marT="9525" marB="0" anchor="b">
                    <a:lnL>
                      <a:noFill/>
                    </a:lnL>
                    <a:lnR>
                      <a:noFill/>
                    </a:lnR>
                    <a:lnT>
                      <a:noFill/>
                    </a:lnT>
                    <a:lnB>
                      <a:noFill/>
                    </a:lnB>
                  </a:tcPr>
                </a:tc>
                <a:tc gridSpan="3">
                  <a:txBody>
                    <a:bodyPr/>
                    <a:lstStyle/>
                    <a:p>
                      <a:pPr algn="l" fontAlgn="b"/>
                      <a:r>
                        <a:rPr lang="en-US" sz="1100" b="0" i="0" u="none" strike="noStrike" dirty="0">
                          <a:solidFill>
                            <a:srgbClr val="000000"/>
                          </a:solidFill>
                          <a:effectLst/>
                          <a:latin typeface="Calibri"/>
                        </a:rPr>
                        <a:t>Hybrid sweetener savings/</a:t>
                      </a:r>
                      <a:r>
                        <a:rPr lang="en-US" sz="1100" b="0" i="0" u="none" strike="noStrike" dirty="0" err="1">
                          <a:solidFill>
                            <a:srgbClr val="000000"/>
                          </a:solidFill>
                          <a:effectLst/>
                          <a:latin typeface="Calibri"/>
                        </a:rPr>
                        <a:t>lb</a:t>
                      </a:r>
                      <a:r>
                        <a:rPr lang="en-US" sz="1100" b="0" i="0" u="none" strike="noStrike" dirty="0">
                          <a:solidFill>
                            <a:srgbClr val="000000"/>
                          </a:solidFill>
                          <a:effectLst/>
                          <a:latin typeface="Calibri"/>
                        </a:rPr>
                        <a:t> in 96 and 32oz</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algn="r" fontAlgn="b"/>
                      <a:r>
                        <a:rPr lang="en-US" sz="1100" b="0" i="0" u="none" strike="noStrike" dirty="0">
                          <a:solidFill>
                            <a:srgbClr val="000000"/>
                          </a:solidFill>
                          <a:effectLst/>
                          <a:latin typeface="Calibri"/>
                        </a:rPr>
                        <a:t>LC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0.50%</a:t>
                      </a:r>
                    </a:p>
                  </a:txBody>
                  <a:tcPr marL="9525" marR="9525" marT="9525"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a:rPr>
                        <a:t>of raw materials Vit. C upcharge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$0.00714</a:t>
                      </a:r>
                    </a:p>
                  </a:txBody>
                  <a:tcPr marL="9525" marR="9525" marT="9525" marB="0" anchor="b">
                    <a:lnL>
                      <a:noFill/>
                    </a:lnL>
                    <a:lnR>
                      <a:noFill/>
                    </a:lnR>
                    <a:lnT>
                      <a:noFill/>
                    </a:lnT>
                    <a:lnB>
                      <a:noFill/>
                    </a:lnB>
                  </a:tcPr>
                </a:tc>
                <a:tc gridSpan="3">
                  <a:txBody>
                    <a:bodyPr/>
                    <a:lstStyle/>
                    <a:p>
                      <a:pPr algn="l" fontAlgn="b"/>
                      <a:r>
                        <a:rPr lang="en-US" sz="1100" b="0" i="0" u="none" strike="noStrike">
                          <a:solidFill>
                            <a:srgbClr val="000000"/>
                          </a:solidFill>
                          <a:effectLst/>
                          <a:latin typeface="Calibri"/>
                        </a:rPr>
                        <a:t>Vit. C savings per 10% per bottle (96, 32oz)</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$0.2147</a:t>
                      </a:r>
                    </a:p>
                  </a:txBody>
                  <a:tcPr marL="9525" marR="9525" marT="9525"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a:rPr>
                        <a:t>base case raw mats/lb - super LC</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2.167 lbs = </a:t>
                      </a:r>
                    </a:p>
                  </a:txBody>
                  <a:tcPr marL="9525" marR="9525" marT="9525"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a:rPr>
                        <a:t>one 32 fl oz bottle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$0.2983</a:t>
                      </a:r>
                    </a:p>
                  </a:txBody>
                  <a:tcPr marL="9525" marR="9525" marT="9525"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a:rPr>
                        <a:t>base case raw mats/lb - Aladdin</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6.5 lbs = </a:t>
                      </a:r>
                    </a:p>
                  </a:txBody>
                  <a:tcPr marL="9525" marR="9525" marT="9525"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a:rPr>
                        <a:t>one 96 fl oz bottle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4911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74FB4D9-CF7B-FD4A-8863-716265341524}" type="slidenum">
              <a:rPr lang="en-US" smtClean="0"/>
              <a:pPr/>
              <a:t>29</a:t>
            </a:fld>
            <a:endParaRPr lang="en-US" dirty="0"/>
          </a:p>
        </p:txBody>
      </p:sp>
      <p:sp>
        <p:nvSpPr>
          <p:cNvPr id="6" name="Title 1"/>
          <p:cNvSpPr>
            <a:spLocks noGrp="1"/>
          </p:cNvSpPr>
          <p:nvPr>
            <p:ph type="title"/>
          </p:nvPr>
        </p:nvSpPr>
        <p:spPr>
          <a:xfrm>
            <a:off x="3240" y="37191"/>
            <a:ext cx="9364038" cy="956285"/>
          </a:xfrm>
        </p:spPr>
        <p:txBody>
          <a:bodyPr>
            <a:noAutofit/>
          </a:bodyPr>
          <a:lstStyle/>
          <a:p>
            <a:r>
              <a:rPr lang="en-US" sz="2400" dirty="0"/>
              <a:t>Incremental Volume calculations</a:t>
            </a:r>
            <a:endParaRPr lang="en-US" sz="2400" dirty="0">
              <a:solidFill>
                <a:srgbClr val="FF0000"/>
              </a:solidFill>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784360425"/>
              </p:ext>
            </p:extLst>
          </p:nvPr>
        </p:nvGraphicFramePr>
        <p:xfrm>
          <a:off x="1934429" y="4317740"/>
          <a:ext cx="5739575" cy="1164051"/>
        </p:xfrm>
        <a:graphic>
          <a:graphicData uri="http://schemas.openxmlformats.org/presentationml/2006/ole">
            <mc:AlternateContent xmlns:mc="http://schemas.openxmlformats.org/markup-compatibility/2006">
              <mc:Choice xmlns:v="urn:schemas-microsoft-com:vml" Requires="v">
                <p:oleObj name="Worksheet" r:id="rId3" imgW="4743585" imgH="962115" progId="Excel.Sheet.12">
                  <p:embed/>
                </p:oleObj>
              </mc:Choice>
              <mc:Fallback>
                <p:oleObj name="Worksheet" r:id="rId3" imgW="4743585" imgH="962115" progId="Excel.Sheet.12">
                  <p:embed/>
                  <p:pic>
                    <p:nvPicPr>
                      <p:cNvPr id="0" name=""/>
                      <p:cNvPicPr/>
                      <p:nvPr/>
                    </p:nvPicPr>
                    <p:blipFill>
                      <a:blip r:embed="rId4"/>
                      <a:stretch>
                        <a:fillRect/>
                      </a:stretch>
                    </p:blipFill>
                    <p:spPr>
                      <a:xfrm>
                        <a:off x="1934429" y="4317740"/>
                        <a:ext cx="5739575" cy="1164051"/>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14982033"/>
              </p:ext>
            </p:extLst>
          </p:nvPr>
        </p:nvGraphicFramePr>
        <p:xfrm>
          <a:off x="554886" y="1382234"/>
          <a:ext cx="8165836" cy="2541180"/>
        </p:xfrm>
        <a:graphic>
          <a:graphicData uri="http://schemas.openxmlformats.org/presentationml/2006/ole">
            <mc:AlternateContent xmlns:mc="http://schemas.openxmlformats.org/markup-compatibility/2006">
              <mc:Choice xmlns:v="urn:schemas-microsoft-com:vml" Requires="v">
                <p:oleObj name="Worksheet" r:id="rId5" imgW="6800985" imgH="1752510" progId="Excel.Sheet.12">
                  <p:embed/>
                </p:oleObj>
              </mc:Choice>
              <mc:Fallback>
                <p:oleObj name="Worksheet" r:id="rId5" imgW="6800985" imgH="1752510" progId="Excel.Shee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86" y="1382234"/>
                        <a:ext cx="8165836" cy="25411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3459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120" y="109328"/>
            <a:ext cx="9144001" cy="778213"/>
          </a:xfrm>
        </p:spPr>
        <p:txBody>
          <a:bodyPr/>
          <a:lstStyle/>
          <a:p>
            <a:r>
              <a:rPr lang="en-US" dirty="0"/>
              <a:t>Executive Summary</a:t>
            </a:r>
          </a:p>
        </p:txBody>
      </p:sp>
      <p:graphicFrame>
        <p:nvGraphicFramePr>
          <p:cNvPr id="6" name="Diagram 5"/>
          <p:cNvGraphicFramePr/>
          <p:nvPr>
            <p:extLst>
              <p:ext uri="{D42A27DB-BD31-4B8C-83A1-F6EECF244321}">
                <p14:modId xmlns:p14="http://schemas.microsoft.com/office/powerpoint/2010/main" val="2313234487"/>
              </p:ext>
            </p:extLst>
          </p:nvPr>
        </p:nvGraphicFramePr>
        <p:xfrm>
          <a:off x="404038" y="1008542"/>
          <a:ext cx="8527312" cy="5824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txBox="1">
            <a:spLocks/>
          </p:cNvSpPr>
          <p:nvPr/>
        </p:nvSpPr>
        <p:spPr>
          <a:xfrm>
            <a:off x="147330" y="6507830"/>
            <a:ext cx="293549"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3</a:t>
            </a:fld>
            <a:endParaRPr lang="en-US" dirty="0"/>
          </a:p>
        </p:txBody>
      </p:sp>
    </p:spTree>
    <p:extLst>
      <p:ext uri="{BB962C8B-B14F-4D97-AF65-F5344CB8AC3E}">
        <p14:creationId xmlns:p14="http://schemas.microsoft.com/office/powerpoint/2010/main" val="163685922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62" y="2124059"/>
            <a:ext cx="7993672" cy="588735"/>
          </a:xfrm>
        </p:spPr>
        <p:txBody>
          <a:bodyPr>
            <a:normAutofit/>
          </a:bodyPr>
          <a:lstStyle/>
          <a:p>
            <a:r>
              <a:rPr lang="en-US" sz="2800" dirty="0">
                <a:latin typeface="+mj-lt"/>
              </a:rPr>
              <a:t>What constitutes “BFY” to consumers?</a:t>
            </a:r>
          </a:p>
        </p:txBody>
      </p:sp>
      <p:grpSp>
        <p:nvGrpSpPr>
          <p:cNvPr id="4" name="Group 3"/>
          <p:cNvGrpSpPr/>
          <p:nvPr/>
        </p:nvGrpSpPr>
        <p:grpSpPr>
          <a:xfrm>
            <a:off x="722882" y="2712794"/>
            <a:ext cx="7249430" cy="1884939"/>
            <a:chOff x="228600" y="2651760"/>
            <a:chExt cx="8915400" cy="2468880"/>
          </a:xfrm>
        </p:grpSpPr>
        <p:sp>
          <p:nvSpPr>
            <p:cNvPr id="5" name="Oval 4"/>
            <p:cNvSpPr/>
            <p:nvPr/>
          </p:nvSpPr>
          <p:spPr>
            <a:xfrm>
              <a:off x="228600" y="2651760"/>
              <a:ext cx="2438400" cy="246888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Authentic</a:t>
              </a:r>
            </a:p>
            <a:p>
              <a:pPr algn="ctr"/>
              <a:endParaRPr lang="en-US" sz="1200" b="1" dirty="0">
                <a:solidFill>
                  <a:prstClr val="white"/>
                </a:solidFill>
              </a:endParaRPr>
            </a:p>
            <a:p>
              <a:pPr algn="ctr"/>
              <a:r>
                <a:rPr lang="en-US" sz="1200" dirty="0">
                  <a:solidFill>
                    <a:prstClr val="white"/>
                  </a:solidFill>
                </a:rPr>
                <a:t>I want real food- untouched, unprocessed. </a:t>
              </a:r>
            </a:p>
          </p:txBody>
        </p:sp>
        <p:sp>
          <p:nvSpPr>
            <p:cNvPr id="6" name="Oval 5"/>
            <p:cNvSpPr/>
            <p:nvPr/>
          </p:nvSpPr>
          <p:spPr>
            <a:xfrm>
              <a:off x="2438400" y="2651760"/>
              <a:ext cx="2441448" cy="246888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Relative Health</a:t>
              </a:r>
            </a:p>
            <a:p>
              <a:pPr algn="ctr"/>
              <a:endParaRPr lang="en-US" sz="1200" b="1" dirty="0">
                <a:solidFill>
                  <a:prstClr val="white"/>
                </a:solidFill>
              </a:endParaRPr>
            </a:p>
            <a:p>
              <a:pPr algn="ctr"/>
              <a:r>
                <a:rPr lang="en-US" sz="1200" dirty="0">
                  <a:solidFill>
                    <a:prstClr val="white"/>
                  </a:solidFill>
                </a:rPr>
                <a:t>It’s as healthy as it can be within the  occasion</a:t>
              </a:r>
            </a:p>
          </p:txBody>
        </p:sp>
        <p:sp>
          <p:nvSpPr>
            <p:cNvPr id="7" name="Oval 6"/>
            <p:cNvSpPr/>
            <p:nvPr/>
          </p:nvSpPr>
          <p:spPr>
            <a:xfrm>
              <a:off x="4724400" y="2651760"/>
              <a:ext cx="2441448" cy="246888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Missing Negatives</a:t>
              </a:r>
            </a:p>
            <a:p>
              <a:pPr algn="ctr"/>
              <a:endParaRPr lang="en-US" sz="1200" b="1" dirty="0">
                <a:solidFill>
                  <a:prstClr val="white"/>
                </a:solidFill>
              </a:endParaRPr>
            </a:p>
            <a:p>
              <a:pPr algn="ctr"/>
              <a:r>
                <a:rPr lang="en-US" sz="1200" dirty="0">
                  <a:solidFill>
                    <a:prstClr val="white"/>
                  </a:solidFill>
                </a:rPr>
                <a:t>I don’t want something specific</a:t>
              </a:r>
            </a:p>
          </p:txBody>
        </p:sp>
        <p:sp>
          <p:nvSpPr>
            <p:cNvPr id="8" name="Oval 7"/>
            <p:cNvSpPr/>
            <p:nvPr/>
          </p:nvSpPr>
          <p:spPr>
            <a:xfrm>
              <a:off x="6702552" y="2651760"/>
              <a:ext cx="2441448" cy="246888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Containing Positives</a:t>
              </a:r>
            </a:p>
            <a:p>
              <a:pPr algn="ctr"/>
              <a:endParaRPr lang="en-US" sz="1200" b="1" dirty="0">
                <a:solidFill>
                  <a:prstClr val="white"/>
                </a:solidFill>
              </a:endParaRPr>
            </a:p>
            <a:p>
              <a:pPr algn="ctr"/>
              <a:r>
                <a:rPr lang="en-US" sz="1200" dirty="0">
                  <a:solidFill>
                    <a:prstClr val="white"/>
                  </a:solidFill>
                </a:rPr>
                <a:t>I want a specific benefit or ingredient</a:t>
              </a:r>
            </a:p>
          </p:txBody>
        </p:sp>
      </p:grpSp>
      <p:sp>
        <p:nvSpPr>
          <p:cNvPr id="9" name="Left Brace 8"/>
          <p:cNvSpPr/>
          <p:nvPr/>
        </p:nvSpPr>
        <p:spPr>
          <a:xfrm rot="16200000">
            <a:off x="5030485" y="3264655"/>
            <a:ext cx="264139" cy="2930295"/>
          </a:xfrm>
          <a:prstGeom prst="leftBrace">
            <a:avLst>
              <a:gd name="adj1" fmla="val 8333"/>
              <a:gd name="adj2" fmla="val 461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a:xfrm>
            <a:off x="285362" y="5274240"/>
            <a:ext cx="7993672" cy="365558"/>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1" kern="1200">
                <a:solidFill>
                  <a:srgbClr val="002C5F"/>
                </a:solidFill>
                <a:latin typeface="Verdana" pitchFamily="34" charset="0"/>
                <a:ea typeface="Verdana" pitchFamily="34" charset="0"/>
                <a:cs typeface="Verdana" pitchFamily="34" charset="0"/>
              </a:defRPr>
            </a:lvl1pPr>
          </a:lstStyle>
          <a:p>
            <a:r>
              <a:rPr lang="en-US" sz="2400" dirty="0">
                <a:latin typeface="+mj-lt"/>
              </a:rPr>
              <a:t>Comparable Base: Calories vs. Grams of Sugar</a:t>
            </a:r>
          </a:p>
        </p:txBody>
      </p:sp>
      <p:sp>
        <p:nvSpPr>
          <p:cNvPr id="13" name="Content Placeholder 2"/>
          <p:cNvSpPr txBox="1">
            <a:spLocks/>
          </p:cNvSpPr>
          <p:nvPr/>
        </p:nvSpPr>
        <p:spPr>
          <a:xfrm>
            <a:off x="752887" y="5748749"/>
            <a:ext cx="6070287" cy="5497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b="1" kern="1200">
                <a:solidFill>
                  <a:srgbClr val="6C6F70"/>
                </a:solidFill>
                <a:latin typeface="Verdana" pitchFamily="34" charset="0"/>
                <a:ea typeface="Verdana" pitchFamily="34" charset="0"/>
                <a:cs typeface="Verdana" pitchFamily="34" charset="0"/>
              </a:defRPr>
            </a:lvl1pPr>
            <a:lvl2pPr marL="742950" indent="-285750" algn="l" defTabSz="457200" rtl="0" eaLnBrk="1" latinLnBrk="0" hangingPunct="1">
              <a:spcBef>
                <a:spcPct val="20000"/>
              </a:spcBef>
              <a:buFont typeface="Arial"/>
              <a:buChar char="–"/>
              <a:defRPr sz="1600" kern="1200">
                <a:solidFill>
                  <a:srgbClr val="6C6F70"/>
                </a:solidFill>
                <a:latin typeface="Verdana" pitchFamily="34" charset="0"/>
                <a:ea typeface="Verdana" pitchFamily="34" charset="0"/>
                <a:cs typeface="Verdana" pitchFamily="34" charset="0"/>
              </a:defRPr>
            </a:lvl2pPr>
            <a:lvl3pPr marL="1143000" indent="-228600" algn="l" defTabSz="457200" rtl="0" eaLnBrk="1" latinLnBrk="0" hangingPunct="1">
              <a:spcBef>
                <a:spcPct val="20000"/>
              </a:spcBef>
              <a:buFont typeface="Arial"/>
              <a:buChar char="•"/>
              <a:defRPr sz="1400" kern="1200">
                <a:solidFill>
                  <a:srgbClr val="6C6F70"/>
                </a:solidFill>
                <a:latin typeface="Verdana" pitchFamily="34" charset="0"/>
                <a:ea typeface="Verdana" pitchFamily="34" charset="0"/>
                <a:cs typeface="Verdana" pitchFamily="34" charset="0"/>
              </a:defRPr>
            </a:lvl3pPr>
            <a:lvl4pPr marL="1600200" indent="-228600" algn="l" defTabSz="457200" rtl="0" eaLnBrk="1" latinLnBrk="0" hangingPunct="1">
              <a:spcBef>
                <a:spcPct val="20000"/>
              </a:spcBef>
              <a:buFont typeface="Arial"/>
              <a:buChar char="–"/>
              <a:defRPr sz="1200" kern="1200">
                <a:solidFill>
                  <a:srgbClr val="6C6F70"/>
                </a:solidFill>
                <a:latin typeface="Verdana" pitchFamily="34" charset="0"/>
                <a:ea typeface="Verdana" pitchFamily="34" charset="0"/>
                <a:cs typeface="Verdana" pitchFamily="34" charset="0"/>
              </a:defRPr>
            </a:lvl4pPr>
            <a:lvl5pPr marL="2057400" indent="-228600" algn="l" defTabSz="457200" rtl="0" eaLnBrk="1" latinLnBrk="0" hangingPunct="1">
              <a:spcBef>
                <a:spcPct val="20000"/>
              </a:spcBef>
              <a:buFont typeface="Arial"/>
              <a:buChar char="»"/>
              <a:defRPr sz="1200" kern="1200">
                <a:solidFill>
                  <a:srgbClr val="6C6F7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a:solidFill>
                  <a:schemeClr val="bg2">
                    <a:lumMod val="25000"/>
                  </a:schemeClr>
                </a:solidFill>
                <a:latin typeface="+mj-lt"/>
              </a:rPr>
              <a:t>4 calories per gram of sugar</a:t>
            </a:r>
          </a:p>
          <a:p>
            <a:r>
              <a:rPr lang="en-US" sz="1600" b="0" dirty="0">
                <a:solidFill>
                  <a:schemeClr val="bg2">
                    <a:lumMod val="25000"/>
                  </a:schemeClr>
                </a:solidFill>
                <a:latin typeface="+mj-lt"/>
              </a:rPr>
              <a:t>The comparative food (one 8fl oz. serving of soda) =&gt; 27g of sugar</a:t>
            </a:r>
          </a:p>
        </p:txBody>
      </p:sp>
      <p:sp>
        <p:nvSpPr>
          <p:cNvPr id="14" name="TextBox 13"/>
          <p:cNvSpPr txBox="1"/>
          <p:nvPr/>
        </p:nvSpPr>
        <p:spPr>
          <a:xfrm>
            <a:off x="3823672" y="4847504"/>
            <a:ext cx="2677763" cy="338554"/>
          </a:xfrm>
          <a:prstGeom prst="rect">
            <a:avLst/>
          </a:prstGeom>
          <a:noFill/>
        </p:spPr>
        <p:txBody>
          <a:bodyPr wrap="square" rtlCol="0">
            <a:spAutoFit/>
          </a:bodyPr>
          <a:lstStyle/>
          <a:p>
            <a:pPr algn="ctr"/>
            <a:r>
              <a:rPr lang="en-US" sz="1600" dirty="0"/>
              <a:t>KA most relevant</a:t>
            </a:r>
          </a:p>
        </p:txBody>
      </p:sp>
      <p:sp>
        <p:nvSpPr>
          <p:cNvPr id="16" name="Rectangle 15"/>
          <p:cNvSpPr/>
          <p:nvPr/>
        </p:nvSpPr>
        <p:spPr>
          <a:xfrm>
            <a:off x="285362" y="945768"/>
            <a:ext cx="7804131" cy="954107"/>
          </a:xfrm>
          <a:prstGeom prst="rect">
            <a:avLst/>
          </a:prstGeom>
        </p:spPr>
        <p:txBody>
          <a:bodyPr wrap="square">
            <a:spAutoFit/>
          </a:bodyPr>
          <a:lstStyle/>
          <a:p>
            <a:pPr marL="285750" lvl="0" indent="-285750">
              <a:buFont typeface="Arial" panose="020B0604020202020204" pitchFamily="34" charset="0"/>
              <a:buChar char="•"/>
            </a:pPr>
            <a:r>
              <a:rPr lang="en-US" sz="1400" dirty="0"/>
              <a:t>Analysis of key barriers to purchase</a:t>
            </a:r>
          </a:p>
          <a:p>
            <a:pPr marL="285750" lvl="0" indent="-285750">
              <a:buFont typeface="Arial" panose="020B0604020202020204" pitchFamily="34" charset="0"/>
              <a:buChar char="•"/>
            </a:pPr>
            <a:r>
              <a:rPr lang="en-US" sz="1400" dirty="0"/>
              <a:t>Assessment of key product claims across portfolio (BFY and Value)</a:t>
            </a:r>
          </a:p>
          <a:p>
            <a:pPr marL="285750" lvl="0" indent="-285750">
              <a:buFont typeface="Arial" panose="020B0604020202020204" pitchFamily="34" charset="0"/>
              <a:buChar char="•"/>
            </a:pPr>
            <a:r>
              <a:rPr lang="en-US" sz="1400" dirty="0"/>
              <a:t>Identify opportunities to create an overarching claim(s) that can be leveraged across entire portfolio</a:t>
            </a:r>
          </a:p>
          <a:p>
            <a:pPr marL="285750" indent="-285750">
              <a:buFont typeface="Arial" panose="020B0604020202020204" pitchFamily="34" charset="0"/>
              <a:buChar char="•"/>
            </a:pPr>
            <a:r>
              <a:rPr lang="en-US" sz="1400" dirty="0"/>
              <a:t>Lay out financial implications, hurdles and next steps</a:t>
            </a:r>
          </a:p>
        </p:txBody>
      </p:sp>
      <p:sp>
        <p:nvSpPr>
          <p:cNvPr id="17" name="Title 1"/>
          <p:cNvSpPr txBox="1">
            <a:spLocks/>
          </p:cNvSpPr>
          <p:nvPr/>
        </p:nvSpPr>
        <p:spPr>
          <a:xfrm>
            <a:off x="190591" y="357033"/>
            <a:ext cx="7993672" cy="58873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C5F99"/>
                </a:solidFill>
                <a:latin typeface="Verdana" pitchFamily="34" charset="0"/>
                <a:ea typeface="Verdana" pitchFamily="34" charset="0"/>
                <a:cs typeface="Verdana" pitchFamily="34" charset="0"/>
              </a:defRPr>
            </a:lvl1pPr>
          </a:lstStyle>
          <a:p>
            <a:r>
              <a:rPr lang="en-US" dirty="0">
                <a:latin typeface="+mj-lt"/>
              </a:rPr>
              <a:t>Project Deliverables:</a:t>
            </a:r>
          </a:p>
        </p:txBody>
      </p:sp>
    </p:spTree>
    <p:extLst>
      <p:ext uri="{BB962C8B-B14F-4D97-AF65-F5344CB8AC3E}">
        <p14:creationId xmlns:p14="http://schemas.microsoft.com/office/powerpoint/2010/main" val="695051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CFBAI Criteria for Advertising to Children</a:t>
            </a:r>
          </a:p>
        </p:txBody>
      </p:sp>
      <p:sp>
        <p:nvSpPr>
          <p:cNvPr id="4" name="Slide Number Placeholder 3"/>
          <p:cNvSpPr>
            <a:spLocks noGrp="1"/>
          </p:cNvSpPr>
          <p:nvPr>
            <p:ph type="sldNum" sz="quarter" idx="4"/>
          </p:nvPr>
        </p:nvSpPr>
        <p:spPr/>
        <p:txBody>
          <a:bodyPr/>
          <a:lstStyle/>
          <a:p>
            <a:fld id="{F74FB4D9-CF7B-FD4A-8863-716265341524}" type="slidenum">
              <a:rPr lang="en-US" smtClean="0"/>
              <a:pPr/>
              <a:t>31</a:t>
            </a:fld>
            <a:endParaRPr lang="en-US" dirty="0"/>
          </a:p>
        </p:txBody>
      </p:sp>
      <p:pic>
        <p:nvPicPr>
          <p:cNvPr id="6" name="Picture 1" descr="image006"/>
          <p:cNvPicPr>
            <a:picLocks noChangeAspect="1" noChangeArrowheads="1"/>
          </p:cNvPicPr>
          <p:nvPr/>
        </p:nvPicPr>
        <p:blipFill rotWithShape="1">
          <a:blip r:embed="rId2">
            <a:extLst>
              <a:ext uri="{28A0092B-C50C-407E-A947-70E740481C1C}">
                <a14:useLocalDpi xmlns:a14="http://schemas.microsoft.com/office/drawing/2010/main" val="0"/>
              </a:ext>
            </a:extLst>
          </a:blip>
          <a:srcRect l="19388" t="17644" r="28499" b="20094"/>
          <a:stretch/>
        </p:blipFill>
        <p:spPr bwMode="auto">
          <a:xfrm>
            <a:off x="3997975" y="1219739"/>
            <a:ext cx="4127019" cy="417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669925" y="3182539"/>
            <a:ext cx="2553595" cy="253916"/>
          </a:xfrm>
          <a:prstGeom prst="rect">
            <a:avLst/>
          </a:prstGeom>
          <a:noFill/>
        </p:spPr>
        <p:txBody>
          <a:bodyPr wrap="square" rtlCol="0">
            <a:spAutoFit/>
          </a:bodyPr>
          <a:lstStyle/>
          <a:p>
            <a:pPr algn="r"/>
            <a:r>
              <a:rPr lang="en-US" sz="1050" dirty="0">
                <a:solidFill>
                  <a:schemeClr val="bg2">
                    <a:lumMod val="50000"/>
                  </a:schemeClr>
                </a:solidFill>
              </a:rPr>
              <a:t>*Source: NAR and Corporate Affairs</a:t>
            </a:r>
          </a:p>
        </p:txBody>
      </p:sp>
    </p:spTree>
    <p:extLst>
      <p:ext uri="{BB962C8B-B14F-4D97-AF65-F5344CB8AC3E}">
        <p14:creationId xmlns:p14="http://schemas.microsoft.com/office/powerpoint/2010/main" val="218313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74FB4D9-CF7B-FD4A-8863-716265341524}" type="slidenum">
              <a:rPr lang="en-US" smtClean="0"/>
              <a:pPr/>
              <a:t>32</a:t>
            </a:fld>
            <a:endParaRPr lang="en-US" dirty="0"/>
          </a:p>
        </p:txBody>
      </p:sp>
      <p:pic>
        <p:nvPicPr>
          <p:cNvPr id="19458" name="Picture 1"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l="3290" t="2246" r="2090" b="3466"/>
          <a:stretch/>
        </p:blipFill>
        <p:spPr bwMode="auto">
          <a:xfrm>
            <a:off x="154801" y="108019"/>
            <a:ext cx="8851392" cy="6638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1783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7" y="-34357"/>
            <a:ext cx="9145717" cy="842425"/>
          </a:xfrm>
        </p:spPr>
        <p:txBody>
          <a:bodyPr>
            <a:noAutofit/>
          </a:bodyPr>
          <a:lstStyle/>
          <a:p>
            <a:r>
              <a:rPr lang="en-US" sz="2000" dirty="0"/>
              <a:t>Different types of consumer testing are necessary to confirm taste acceptance and true impact on purchase intent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5872610"/>
              </p:ext>
            </p:extLst>
          </p:nvPr>
        </p:nvGraphicFramePr>
        <p:xfrm>
          <a:off x="817599" y="709444"/>
          <a:ext cx="7993063"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74FB4D9-CF7B-FD4A-8863-716265341524}" type="slidenum">
              <a:rPr lang="en-US" smtClean="0"/>
              <a:pPr/>
              <a:t>33</a:t>
            </a:fld>
            <a:endParaRPr lang="en-US" dirty="0"/>
          </a:p>
        </p:txBody>
      </p:sp>
      <p:sp>
        <p:nvSpPr>
          <p:cNvPr id="8" name="TextBox 7"/>
          <p:cNvSpPr txBox="1"/>
          <p:nvPr/>
        </p:nvSpPr>
        <p:spPr>
          <a:xfrm>
            <a:off x="1020722" y="1297151"/>
            <a:ext cx="733647" cy="646331"/>
          </a:xfrm>
          <a:prstGeom prst="rect">
            <a:avLst/>
          </a:prstGeom>
          <a:noFill/>
        </p:spPr>
        <p:txBody>
          <a:bodyPr wrap="square" rtlCol="0">
            <a:spAutoFit/>
          </a:bodyPr>
          <a:lstStyle/>
          <a:p>
            <a:pPr algn="ctr"/>
            <a:r>
              <a:rPr lang="en-US" sz="1200" b="1" dirty="0"/>
              <a:t>Internal Sensory Test</a:t>
            </a:r>
          </a:p>
        </p:txBody>
      </p:sp>
      <p:sp>
        <p:nvSpPr>
          <p:cNvPr id="9" name="TextBox 8"/>
          <p:cNvSpPr txBox="1"/>
          <p:nvPr/>
        </p:nvSpPr>
        <p:spPr>
          <a:xfrm>
            <a:off x="1212108" y="2636851"/>
            <a:ext cx="1010093" cy="646331"/>
          </a:xfrm>
          <a:prstGeom prst="rect">
            <a:avLst/>
          </a:prstGeom>
          <a:noFill/>
        </p:spPr>
        <p:txBody>
          <a:bodyPr wrap="square" rtlCol="0">
            <a:spAutoFit/>
          </a:bodyPr>
          <a:lstStyle/>
          <a:p>
            <a:pPr algn="ctr"/>
            <a:r>
              <a:rPr lang="en-US" sz="1200" b="1" dirty="0"/>
              <a:t>Larger Scale Acceptance Testing</a:t>
            </a:r>
          </a:p>
        </p:txBody>
      </p:sp>
      <p:cxnSp>
        <p:nvCxnSpPr>
          <p:cNvPr id="11" name="Straight Connector 10"/>
          <p:cNvCxnSpPr/>
          <p:nvPr/>
        </p:nvCxnSpPr>
        <p:spPr>
          <a:xfrm>
            <a:off x="6496499" y="1238293"/>
            <a:ext cx="0" cy="935664"/>
          </a:xfrm>
          <a:prstGeom prst="line">
            <a:avLst/>
          </a:prstGeom>
          <a:ln w="317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496499" y="2321582"/>
            <a:ext cx="0" cy="1276505"/>
          </a:xfrm>
          <a:prstGeom prst="line">
            <a:avLst/>
          </a:prstGeom>
          <a:ln w="317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1235" y="3873887"/>
            <a:ext cx="1010093" cy="830997"/>
          </a:xfrm>
          <a:prstGeom prst="rect">
            <a:avLst/>
          </a:prstGeom>
          <a:noFill/>
        </p:spPr>
        <p:txBody>
          <a:bodyPr wrap="square" rtlCol="0">
            <a:spAutoFit/>
          </a:bodyPr>
          <a:lstStyle/>
          <a:p>
            <a:pPr algn="ctr"/>
            <a:r>
              <a:rPr lang="en-US" sz="1200" b="1" dirty="0"/>
              <a:t>Smaller Scale Acceptance Testing</a:t>
            </a:r>
          </a:p>
        </p:txBody>
      </p:sp>
      <p:cxnSp>
        <p:nvCxnSpPr>
          <p:cNvPr id="15" name="Straight Connector 14"/>
          <p:cNvCxnSpPr/>
          <p:nvPr/>
        </p:nvCxnSpPr>
        <p:spPr>
          <a:xfrm>
            <a:off x="6496499" y="3789959"/>
            <a:ext cx="0" cy="1054963"/>
          </a:xfrm>
          <a:prstGeom prst="line">
            <a:avLst/>
          </a:prstGeom>
          <a:ln w="317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rot="16200000">
            <a:off x="-721561" y="2679471"/>
            <a:ext cx="2507418" cy="369332"/>
          </a:xfrm>
          <a:prstGeom prst="rect">
            <a:avLst/>
          </a:prstGeom>
          <a:noFill/>
        </p:spPr>
        <p:txBody>
          <a:bodyPr wrap="none" rtlCol="0">
            <a:spAutoFit/>
          </a:bodyPr>
          <a:lstStyle/>
          <a:p>
            <a:r>
              <a:rPr lang="en-US" dirty="0">
                <a:latin typeface="Verdana" pitchFamily="34" charset="0"/>
                <a:ea typeface="Verdana" pitchFamily="34" charset="0"/>
                <a:cs typeface="Verdana" pitchFamily="34" charset="0"/>
              </a:rPr>
              <a:t>Rigor/confidence -&gt;</a:t>
            </a:r>
          </a:p>
        </p:txBody>
      </p:sp>
      <p:sp>
        <p:nvSpPr>
          <p:cNvPr id="12" name="TextBox 11"/>
          <p:cNvSpPr txBox="1"/>
          <p:nvPr/>
        </p:nvSpPr>
        <p:spPr>
          <a:xfrm>
            <a:off x="1020722" y="6356351"/>
            <a:ext cx="6747856" cy="276999"/>
          </a:xfrm>
          <a:prstGeom prst="rect">
            <a:avLst/>
          </a:prstGeom>
          <a:noFill/>
        </p:spPr>
        <p:txBody>
          <a:bodyPr wrap="square" rtlCol="0">
            <a:spAutoFit/>
          </a:bodyPr>
          <a:lstStyle/>
          <a:p>
            <a:pPr algn="ctr"/>
            <a:r>
              <a:rPr lang="en-US" sz="1200" dirty="0"/>
              <a:t>Costs are estimated figures, and type of tests actually needed may change after initial internal testing</a:t>
            </a:r>
          </a:p>
        </p:txBody>
      </p:sp>
      <p:graphicFrame>
        <p:nvGraphicFramePr>
          <p:cNvPr id="16" name="Object 15"/>
          <p:cNvGraphicFramePr>
            <a:graphicFrameLocks noChangeAspect="1"/>
          </p:cNvGraphicFramePr>
          <p:nvPr>
            <p:extLst>
              <p:ext uri="{D42A27DB-BD31-4B8C-83A1-F6EECF244321}">
                <p14:modId xmlns:p14="http://schemas.microsoft.com/office/powerpoint/2010/main" val="2701553922"/>
              </p:ext>
            </p:extLst>
          </p:nvPr>
        </p:nvGraphicFramePr>
        <p:xfrm>
          <a:off x="1148310" y="4977498"/>
          <a:ext cx="6480549" cy="1241222"/>
        </p:xfrm>
        <a:graphic>
          <a:graphicData uri="http://schemas.openxmlformats.org/presentationml/2006/ole">
            <mc:AlternateContent xmlns:mc="http://schemas.openxmlformats.org/markup-compatibility/2006">
              <mc:Choice xmlns:v="urn:schemas-microsoft-com:vml" Requires="v">
                <p:oleObj name="Worksheet" r:id="rId8" imgW="4076700" imgH="1152435" progId="Excel.Sheet.12">
                  <p:embed/>
                </p:oleObj>
              </mc:Choice>
              <mc:Fallback>
                <p:oleObj name="Worksheet" r:id="rId8" imgW="4076700" imgH="1152435" progId="Excel.Sheet.12">
                  <p:embed/>
                  <p:pic>
                    <p:nvPicPr>
                      <p:cNvPr id="0" name=""/>
                      <p:cNvPicPr/>
                      <p:nvPr/>
                    </p:nvPicPr>
                    <p:blipFill>
                      <a:blip r:embed="rId9"/>
                      <a:stretch>
                        <a:fillRect/>
                      </a:stretch>
                    </p:blipFill>
                    <p:spPr>
                      <a:xfrm>
                        <a:off x="1148310" y="4977498"/>
                        <a:ext cx="6480549" cy="1241222"/>
                      </a:xfrm>
                      <a:prstGeom prst="rect">
                        <a:avLst/>
                      </a:prstGeom>
                    </p:spPr>
                  </p:pic>
                </p:oleObj>
              </mc:Fallback>
            </mc:AlternateContent>
          </a:graphicData>
        </a:graphic>
      </p:graphicFrame>
    </p:spTree>
    <p:extLst>
      <p:ext uri="{BB962C8B-B14F-4D97-AF65-F5344CB8AC3E}">
        <p14:creationId xmlns:p14="http://schemas.microsoft.com/office/powerpoint/2010/main" val="3763934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6" y="163623"/>
            <a:ext cx="6331707" cy="516861"/>
          </a:xfrm>
        </p:spPr>
        <p:txBody>
          <a:bodyPr>
            <a:normAutofit/>
          </a:bodyPr>
          <a:lstStyle/>
          <a:p>
            <a:r>
              <a:rPr lang="en-US" sz="2300" dirty="0"/>
              <a:t>KA Portfolio nutrition contents by form</a:t>
            </a:r>
          </a:p>
        </p:txBody>
      </p:sp>
      <p:sp>
        <p:nvSpPr>
          <p:cNvPr id="4" name="Slide Number Placeholder 3"/>
          <p:cNvSpPr>
            <a:spLocks noGrp="1"/>
          </p:cNvSpPr>
          <p:nvPr>
            <p:ph type="sldNum" sz="quarter" idx="4"/>
          </p:nvPr>
        </p:nvSpPr>
        <p:spPr/>
        <p:txBody>
          <a:bodyPr/>
          <a:lstStyle/>
          <a:p>
            <a:fld id="{F74FB4D9-CF7B-FD4A-8863-716265341524}" type="slidenum">
              <a:rPr lang="en-US" smtClean="0"/>
              <a:pPr/>
              <a:t>34</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3" y="1049894"/>
            <a:ext cx="1393656" cy="1218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1876214" y="1119546"/>
            <a:ext cx="1066800" cy="30777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RKA</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35" y="2123282"/>
            <a:ext cx="644065" cy="9160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1899877" y="2154658"/>
            <a:ext cx="1066800" cy="30777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SSKA</a:t>
            </a:r>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97" y="3114636"/>
            <a:ext cx="716343" cy="1054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1753014" y="3168359"/>
            <a:ext cx="1066800" cy="30777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Singles</a:t>
            </a:r>
          </a:p>
        </p:txBody>
      </p:sp>
      <p:sp>
        <p:nvSpPr>
          <p:cNvPr id="14" name="TextBox 13"/>
          <p:cNvSpPr txBox="1"/>
          <p:nvPr/>
        </p:nvSpPr>
        <p:spPr>
          <a:xfrm>
            <a:off x="1505364" y="1427323"/>
            <a:ext cx="2628900" cy="600164"/>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100 calories per serving according to primary prep instructions. </a:t>
            </a:r>
          </a:p>
          <a:p>
            <a:r>
              <a:rPr lang="en-US" sz="1100" dirty="0">
                <a:latin typeface="Verdana" pitchFamily="34" charset="0"/>
                <a:ea typeface="Verdana" pitchFamily="34" charset="0"/>
                <a:cs typeface="Verdana" pitchFamily="34" charset="0"/>
              </a:rPr>
              <a:t>10% DV Vitamin C</a:t>
            </a:r>
          </a:p>
        </p:txBody>
      </p:sp>
      <p:cxnSp>
        <p:nvCxnSpPr>
          <p:cNvPr id="17" name="Straight Connector 16"/>
          <p:cNvCxnSpPr/>
          <p:nvPr/>
        </p:nvCxnSpPr>
        <p:spPr>
          <a:xfrm>
            <a:off x="4570280" y="963985"/>
            <a:ext cx="0" cy="5609400"/>
          </a:xfrm>
          <a:prstGeom prst="line">
            <a:avLst/>
          </a:prstGeom>
          <a:ln w="19050" cap="rnd"/>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00" y="4247600"/>
            <a:ext cx="727049" cy="9717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TextBox 18"/>
          <p:cNvSpPr txBox="1"/>
          <p:nvPr/>
        </p:nvSpPr>
        <p:spPr>
          <a:xfrm>
            <a:off x="1398452" y="4315271"/>
            <a:ext cx="2236148" cy="30777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Sugar-Free On the Go</a:t>
            </a:r>
          </a:p>
        </p:txBody>
      </p:sp>
      <p:sp>
        <p:nvSpPr>
          <p:cNvPr id="21" name="TextBox 20"/>
          <p:cNvSpPr txBox="1"/>
          <p:nvPr/>
        </p:nvSpPr>
        <p:spPr>
          <a:xfrm>
            <a:off x="1505364" y="2555379"/>
            <a:ext cx="2022324" cy="430887"/>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35% less sugar than </a:t>
            </a:r>
            <a:r>
              <a:rPr lang="en-US" sz="1100" dirty="0" err="1">
                <a:latin typeface="Verdana" pitchFamily="34" charset="0"/>
                <a:ea typeface="Verdana" pitchFamily="34" charset="0"/>
                <a:cs typeface="Verdana" pitchFamily="34" charset="0"/>
              </a:rPr>
              <a:t>l.r.s</a:t>
            </a:r>
            <a:r>
              <a:rPr lang="en-US" sz="1100" dirty="0">
                <a:latin typeface="Verdana" pitchFamily="34" charset="0"/>
                <a:ea typeface="Verdana" pitchFamily="34" charset="0"/>
                <a:cs typeface="Verdana" pitchFamily="34" charset="0"/>
              </a:rPr>
              <a:t>.</a:t>
            </a:r>
          </a:p>
          <a:p>
            <a:r>
              <a:rPr lang="en-US" sz="1100" dirty="0">
                <a:latin typeface="Verdana" pitchFamily="34" charset="0"/>
                <a:ea typeface="Verdana" pitchFamily="34" charset="0"/>
                <a:cs typeface="Verdana" pitchFamily="34" charset="0"/>
              </a:rPr>
              <a:t>10% DV Vitamin C</a:t>
            </a:r>
          </a:p>
        </p:txBody>
      </p:sp>
      <p:pic>
        <p:nvPicPr>
          <p:cNvPr id="2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411" y="5577782"/>
            <a:ext cx="663192" cy="8751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 name="TextBox 25"/>
          <p:cNvSpPr txBox="1"/>
          <p:nvPr/>
        </p:nvSpPr>
        <p:spPr>
          <a:xfrm>
            <a:off x="1422114" y="3476136"/>
            <a:ext cx="2267383" cy="430887"/>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50% less sugar than reg. KA</a:t>
            </a:r>
          </a:p>
          <a:p>
            <a:r>
              <a:rPr lang="en-US" sz="1100" dirty="0">
                <a:latin typeface="Verdana" pitchFamily="34" charset="0"/>
                <a:ea typeface="Verdana" pitchFamily="34" charset="0"/>
                <a:cs typeface="Verdana" pitchFamily="34" charset="0"/>
              </a:rPr>
              <a:t>10% DV Vitamin C</a:t>
            </a:r>
          </a:p>
        </p:txBody>
      </p:sp>
      <p:sp>
        <p:nvSpPr>
          <p:cNvPr id="27" name="TextBox 26"/>
          <p:cNvSpPr txBox="1"/>
          <p:nvPr/>
        </p:nvSpPr>
        <p:spPr>
          <a:xfrm>
            <a:off x="1398452" y="4633058"/>
            <a:ext cx="2022324" cy="430887"/>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No sugar</a:t>
            </a:r>
          </a:p>
          <a:p>
            <a:r>
              <a:rPr lang="en-US" sz="1100" dirty="0">
                <a:latin typeface="Verdana" pitchFamily="34" charset="0"/>
                <a:ea typeface="Verdana" pitchFamily="34" charset="0"/>
                <a:cs typeface="Verdana" pitchFamily="34" charset="0"/>
              </a:rPr>
              <a:t>10% DV Vitamin C</a:t>
            </a:r>
          </a:p>
        </p:txBody>
      </p:sp>
      <p:sp>
        <p:nvSpPr>
          <p:cNvPr id="28" name="TextBox 27"/>
          <p:cNvSpPr txBox="1"/>
          <p:nvPr/>
        </p:nvSpPr>
        <p:spPr>
          <a:xfrm>
            <a:off x="1585231" y="5689944"/>
            <a:ext cx="1647069" cy="600164"/>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Easy Mix: </a:t>
            </a:r>
          </a:p>
          <a:p>
            <a:r>
              <a:rPr lang="en-US" sz="1100" dirty="0">
                <a:latin typeface="Verdana" pitchFamily="34" charset="0"/>
                <a:ea typeface="Verdana" pitchFamily="34" charset="0"/>
                <a:cs typeface="Verdana" pitchFamily="34" charset="0"/>
              </a:rPr>
              <a:t>11g of sugar/serv.</a:t>
            </a:r>
          </a:p>
          <a:p>
            <a:r>
              <a:rPr lang="en-US" sz="1100" dirty="0">
                <a:latin typeface="Verdana" pitchFamily="34" charset="0"/>
                <a:ea typeface="Verdana" pitchFamily="34" charset="0"/>
                <a:cs typeface="Verdana" pitchFamily="34" charset="0"/>
              </a:rPr>
              <a:t>No Vitamin C claim</a:t>
            </a:r>
          </a:p>
        </p:txBody>
      </p:sp>
      <p:sp>
        <p:nvSpPr>
          <p:cNvPr id="29" name="TextBox 28"/>
          <p:cNvSpPr txBox="1"/>
          <p:nvPr/>
        </p:nvSpPr>
        <p:spPr>
          <a:xfrm>
            <a:off x="2974402" y="5689944"/>
            <a:ext cx="1647069" cy="600164"/>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LC:</a:t>
            </a:r>
          </a:p>
          <a:p>
            <a:r>
              <a:rPr lang="en-US" sz="1100" dirty="0">
                <a:latin typeface="Verdana" pitchFamily="34" charset="0"/>
                <a:ea typeface="Verdana" pitchFamily="34" charset="0"/>
                <a:cs typeface="Verdana" pitchFamily="34" charset="0"/>
              </a:rPr>
              <a:t>0 calories; 0 sugar</a:t>
            </a:r>
          </a:p>
          <a:p>
            <a:r>
              <a:rPr lang="en-US" sz="1100" dirty="0">
                <a:latin typeface="Verdana" pitchFamily="34" charset="0"/>
                <a:ea typeface="Verdana" pitchFamily="34" charset="0"/>
                <a:cs typeface="Verdana" pitchFamily="34" charset="0"/>
              </a:rPr>
              <a:t>No Vitamin C claim</a:t>
            </a:r>
          </a:p>
        </p:txBody>
      </p:sp>
      <p:pic>
        <p:nvPicPr>
          <p:cNvPr id="4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7099" y="2666426"/>
            <a:ext cx="1489733" cy="989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 name="Picture 2" descr="http://guideimg.alibaba.com/images/shop/107/03/13/2/kool-aid-bursts-berry-blue-soft-drink-6-75-fl-oz-6-pack_417133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7052" y="5308637"/>
            <a:ext cx="1088200" cy="1088200"/>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TextBox 45"/>
          <p:cNvSpPr txBox="1"/>
          <p:nvPr/>
        </p:nvSpPr>
        <p:spPr>
          <a:xfrm>
            <a:off x="6348656" y="1077767"/>
            <a:ext cx="1616205" cy="30777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RTD </a:t>
            </a:r>
            <a:r>
              <a:rPr lang="en-US" sz="1050" dirty="0">
                <a:latin typeface="Verdana" pitchFamily="34" charset="0"/>
                <a:ea typeface="Verdana" pitchFamily="34" charset="0"/>
                <a:cs typeface="Verdana" pitchFamily="34" charset="0"/>
              </a:rPr>
              <a:t>16, 32, 96 oz.</a:t>
            </a:r>
            <a:endParaRPr lang="en-US" sz="1400" dirty="0">
              <a:latin typeface="Verdana" pitchFamily="34" charset="0"/>
              <a:ea typeface="Verdana" pitchFamily="34" charset="0"/>
              <a:cs typeface="Verdana" pitchFamily="34" charset="0"/>
            </a:endParaRPr>
          </a:p>
        </p:txBody>
      </p:sp>
      <p:sp>
        <p:nvSpPr>
          <p:cNvPr id="47" name="TextBox 46"/>
          <p:cNvSpPr txBox="1"/>
          <p:nvPr/>
        </p:nvSpPr>
        <p:spPr>
          <a:xfrm>
            <a:off x="5688420" y="1369229"/>
            <a:ext cx="3338622" cy="769441"/>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150 </a:t>
            </a:r>
            <a:r>
              <a:rPr lang="en-US" sz="1100" dirty="0" err="1">
                <a:latin typeface="Verdana" pitchFamily="34" charset="0"/>
                <a:ea typeface="Verdana" pitchFamily="34" charset="0"/>
                <a:cs typeface="Verdana" pitchFamily="34" charset="0"/>
              </a:rPr>
              <a:t>cals</a:t>
            </a:r>
            <a:r>
              <a:rPr lang="en-US" sz="1100" dirty="0">
                <a:latin typeface="Verdana" pitchFamily="34" charset="0"/>
                <a:ea typeface="Verdana" pitchFamily="34" charset="0"/>
                <a:cs typeface="Verdana" pitchFamily="34" charset="0"/>
              </a:rPr>
              <a:t> and 38g of sugar/serv. </a:t>
            </a:r>
          </a:p>
          <a:p>
            <a:r>
              <a:rPr lang="en-US" sz="1100" dirty="0">
                <a:latin typeface="Verdana" pitchFamily="34" charset="0"/>
                <a:ea typeface="Verdana" pitchFamily="34" charset="0"/>
                <a:cs typeface="Verdana" pitchFamily="34" charset="0"/>
              </a:rPr>
              <a:t>100% DV Vit. C</a:t>
            </a:r>
          </a:p>
          <a:p>
            <a:pPr lvl="0"/>
            <a:r>
              <a:rPr lang="en-US" sz="1100" dirty="0">
                <a:solidFill>
                  <a:prstClr val="black"/>
                </a:solidFill>
                <a:latin typeface="Verdana" pitchFamily="34" charset="0"/>
                <a:ea typeface="Verdana" pitchFamily="34" charset="0"/>
                <a:cs typeface="Verdana" pitchFamily="34" charset="0"/>
              </a:rPr>
              <a:t>*16-oz is its own serving size. NOT targeted</a:t>
            </a:r>
          </a:p>
          <a:p>
            <a:pPr lvl="0"/>
            <a:r>
              <a:rPr lang="en-US" sz="1100" dirty="0">
                <a:solidFill>
                  <a:prstClr val="black"/>
                </a:solidFill>
                <a:latin typeface="Verdana" pitchFamily="34" charset="0"/>
                <a:ea typeface="Verdana" pitchFamily="34" charset="0"/>
                <a:cs typeface="Verdana" pitchFamily="34" charset="0"/>
              </a:rPr>
              <a:t>to kids (target: </a:t>
            </a:r>
            <a:r>
              <a:rPr lang="en-US" sz="1100" dirty="0" err="1">
                <a:solidFill>
                  <a:prstClr val="black"/>
                </a:solidFill>
                <a:latin typeface="Verdana" pitchFamily="34" charset="0"/>
                <a:ea typeface="Verdana" pitchFamily="34" charset="0"/>
                <a:cs typeface="Verdana" pitchFamily="34" charset="0"/>
              </a:rPr>
              <a:t>millenial</a:t>
            </a:r>
            <a:r>
              <a:rPr lang="en-US" sz="1100" dirty="0">
                <a:solidFill>
                  <a:prstClr val="black"/>
                </a:solidFill>
                <a:latin typeface="Verdana" pitchFamily="34" charset="0"/>
                <a:ea typeface="Verdana" pitchFamily="34" charset="0"/>
                <a:cs typeface="Verdana" pitchFamily="34" charset="0"/>
              </a:rPr>
              <a:t> male)</a:t>
            </a:r>
          </a:p>
        </p:txBody>
      </p:sp>
      <p:sp>
        <p:nvSpPr>
          <p:cNvPr id="48" name="TextBox 47"/>
          <p:cNvSpPr txBox="1"/>
          <p:nvPr/>
        </p:nvSpPr>
        <p:spPr>
          <a:xfrm>
            <a:off x="6399457" y="4061161"/>
            <a:ext cx="1676942" cy="30777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Wacky Waters</a:t>
            </a:r>
          </a:p>
        </p:txBody>
      </p:sp>
      <p:sp>
        <p:nvSpPr>
          <p:cNvPr id="49" name="TextBox 48"/>
          <p:cNvSpPr txBox="1"/>
          <p:nvPr/>
        </p:nvSpPr>
        <p:spPr>
          <a:xfrm>
            <a:off x="6215504" y="2995315"/>
            <a:ext cx="1918403" cy="600164"/>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70 </a:t>
            </a:r>
            <a:r>
              <a:rPr lang="en-US" sz="1100" dirty="0" err="1">
                <a:latin typeface="Verdana" pitchFamily="34" charset="0"/>
                <a:ea typeface="Verdana" pitchFamily="34" charset="0"/>
                <a:cs typeface="Verdana" pitchFamily="34" charset="0"/>
              </a:rPr>
              <a:t>cals</a:t>
            </a:r>
            <a:r>
              <a:rPr lang="en-US" sz="1100" dirty="0">
                <a:latin typeface="Verdana" pitchFamily="34" charset="0"/>
                <a:ea typeface="Verdana" pitchFamily="34" charset="0"/>
                <a:cs typeface="Verdana" pitchFamily="34" charset="0"/>
              </a:rPr>
              <a:t>/serv. (pouch= 6-oz. serving)</a:t>
            </a:r>
          </a:p>
          <a:p>
            <a:r>
              <a:rPr lang="en-US" sz="1100" dirty="0">
                <a:latin typeface="Verdana" pitchFamily="34" charset="0"/>
                <a:ea typeface="Verdana" pitchFamily="34" charset="0"/>
                <a:cs typeface="Verdana" pitchFamily="34" charset="0"/>
              </a:rPr>
              <a:t>100% Vit. C</a:t>
            </a:r>
          </a:p>
        </p:txBody>
      </p:sp>
      <p:sp>
        <p:nvSpPr>
          <p:cNvPr id="50" name="TextBox 49"/>
          <p:cNvSpPr txBox="1"/>
          <p:nvPr/>
        </p:nvSpPr>
        <p:spPr>
          <a:xfrm>
            <a:off x="6344020" y="2616933"/>
            <a:ext cx="1146860" cy="30777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Jammers</a:t>
            </a:r>
          </a:p>
        </p:txBody>
      </p:sp>
      <p:sp>
        <p:nvSpPr>
          <p:cNvPr id="51" name="TextBox 50"/>
          <p:cNvSpPr txBox="1"/>
          <p:nvPr/>
        </p:nvSpPr>
        <p:spPr>
          <a:xfrm>
            <a:off x="6348656" y="4407604"/>
            <a:ext cx="2284453" cy="430887"/>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80% less sugar than leading reg. sodas</a:t>
            </a:r>
          </a:p>
        </p:txBody>
      </p:sp>
      <p:sp>
        <p:nvSpPr>
          <p:cNvPr id="52" name="TextBox 51"/>
          <p:cNvSpPr txBox="1"/>
          <p:nvPr/>
        </p:nvSpPr>
        <p:spPr>
          <a:xfrm>
            <a:off x="6671190" y="5308637"/>
            <a:ext cx="971135" cy="30777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Bursts</a:t>
            </a:r>
          </a:p>
        </p:txBody>
      </p:sp>
      <p:sp>
        <p:nvSpPr>
          <p:cNvPr id="53" name="TextBox 52"/>
          <p:cNvSpPr txBox="1"/>
          <p:nvPr/>
        </p:nvSpPr>
        <p:spPr>
          <a:xfrm>
            <a:off x="6348654" y="5651472"/>
            <a:ext cx="2284453" cy="600164"/>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75% less sugar than leading reg. sodas </a:t>
            </a:r>
          </a:p>
          <a:p>
            <a:r>
              <a:rPr lang="en-US" sz="1100" dirty="0">
                <a:latin typeface="Verdana" pitchFamily="34" charset="0"/>
                <a:ea typeface="Verdana" pitchFamily="34" charset="0"/>
                <a:cs typeface="Verdana" pitchFamily="34" charset="0"/>
              </a:rPr>
              <a:t>No Vit. C </a:t>
            </a:r>
          </a:p>
        </p:txBody>
      </p:sp>
      <p:pic>
        <p:nvPicPr>
          <p:cNvPr id="32770" name="Picture 2" descr="http://assets.kraftfoods.com/ecomm/kraft-recipes/product-image/290x194/21062_00043000063576.jpg"/>
          <p:cNvPicPr>
            <a:picLocks noChangeAspect="1" noChangeArrowheads="1"/>
          </p:cNvPicPr>
          <p:nvPr/>
        </p:nvPicPr>
        <p:blipFill rotWithShape="1">
          <a:blip r:embed="rId10">
            <a:extLst>
              <a:ext uri="{28A0092B-C50C-407E-A947-70E740481C1C}">
                <a14:useLocalDpi xmlns:a14="http://schemas.microsoft.com/office/drawing/2010/main" val="0"/>
              </a:ext>
            </a:extLst>
          </a:blip>
          <a:srcRect l="32523" r="31763"/>
          <a:stretch/>
        </p:blipFill>
        <p:spPr bwMode="auto">
          <a:xfrm>
            <a:off x="4876404" y="963985"/>
            <a:ext cx="727749" cy="14554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Straight Connector 33"/>
          <p:cNvCxnSpPr/>
          <p:nvPr/>
        </p:nvCxnSpPr>
        <p:spPr>
          <a:xfrm>
            <a:off x="3029391" y="5732513"/>
            <a:ext cx="0" cy="521564"/>
          </a:xfrm>
          <a:prstGeom prst="line">
            <a:avLst/>
          </a:prstGeom>
          <a:ln w="19050" cap="rnd"/>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53016" y="711340"/>
            <a:ext cx="592239" cy="338554"/>
          </a:xfrm>
          <a:prstGeom prst="rect">
            <a:avLst/>
          </a:prstGeom>
          <a:noFill/>
          <a:ln>
            <a:solidFill>
              <a:srgbClr val="FF0000"/>
            </a:solidFill>
          </a:ln>
        </p:spPr>
        <p:txBody>
          <a:bodyPr wrap="square" rtlCol="0">
            <a:spAutoFit/>
          </a:bodyPr>
          <a:lstStyle/>
          <a:p>
            <a:pPr algn="ctr"/>
            <a:r>
              <a:rPr lang="en-US" sz="1600" b="1" u="sng" dirty="0"/>
              <a:t>BMX</a:t>
            </a:r>
          </a:p>
        </p:txBody>
      </p:sp>
      <p:sp>
        <p:nvSpPr>
          <p:cNvPr id="37" name="TextBox 36"/>
          <p:cNvSpPr txBox="1"/>
          <p:nvPr/>
        </p:nvSpPr>
        <p:spPr>
          <a:xfrm>
            <a:off x="6671190" y="739213"/>
            <a:ext cx="741435" cy="338554"/>
          </a:xfrm>
          <a:prstGeom prst="rect">
            <a:avLst/>
          </a:prstGeom>
          <a:noFill/>
          <a:ln>
            <a:solidFill>
              <a:srgbClr val="FF0000"/>
            </a:solidFill>
          </a:ln>
        </p:spPr>
        <p:txBody>
          <a:bodyPr wrap="square" rtlCol="0">
            <a:spAutoFit/>
          </a:bodyPr>
          <a:lstStyle/>
          <a:p>
            <a:pPr algn="ctr"/>
            <a:r>
              <a:rPr lang="en-US" sz="1600" b="1" u="sng" dirty="0"/>
              <a:t>RTD</a:t>
            </a:r>
          </a:p>
        </p:txBody>
      </p:sp>
      <p:pic>
        <p:nvPicPr>
          <p:cNvPr id="3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62397" y="4034988"/>
            <a:ext cx="1474435" cy="998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 name="Picture 2" descr="http://www.shopfoodex.com/images/043000064481.GIF"/>
          <p:cNvPicPr>
            <a:picLocks noChangeAspect="1" noChangeArrowheads="1"/>
          </p:cNvPicPr>
          <p:nvPr/>
        </p:nvPicPr>
        <p:blipFill rotWithShape="1">
          <a:blip r:embed="rId12">
            <a:extLst>
              <a:ext uri="{28A0092B-C50C-407E-A947-70E740481C1C}">
                <a14:useLocalDpi xmlns:a14="http://schemas.microsoft.com/office/drawing/2010/main" val="0"/>
              </a:ext>
            </a:extLst>
          </a:blip>
          <a:srcRect l="21716" t="3586" r="25341" b="2292"/>
          <a:stretch/>
        </p:blipFill>
        <p:spPr bwMode="auto">
          <a:xfrm>
            <a:off x="154352" y="5253116"/>
            <a:ext cx="748145" cy="13300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5644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3" y="125138"/>
            <a:ext cx="9060657" cy="780120"/>
          </a:xfrm>
        </p:spPr>
        <p:txBody>
          <a:bodyPr>
            <a:noAutofit/>
          </a:bodyPr>
          <a:lstStyle/>
          <a:p>
            <a:r>
              <a:rPr lang="en-US" sz="2000" dirty="0"/>
              <a:t>Claims Optimization Research showing Indices of Health Enhancement options including Vitamin C (doesn’t need to be 100%, just a source of)</a:t>
            </a:r>
          </a:p>
        </p:txBody>
      </p:sp>
      <p:sp>
        <p:nvSpPr>
          <p:cNvPr id="4" name="Slide Number Placeholder 3"/>
          <p:cNvSpPr>
            <a:spLocks noGrp="1"/>
          </p:cNvSpPr>
          <p:nvPr>
            <p:ph type="sldNum" sz="quarter" idx="4"/>
          </p:nvPr>
        </p:nvSpPr>
        <p:spPr/>
        <p:txBody>
          <a:bodyPr/>
          <a:lstStyle/>
          <a:p>
            <a:fld id="{F74FB4D9-CF7B-FD4A-8863-716265341524}" type="slidenum">
              <a:rPr lang="en-US" smtClean="0"/>
              <a:pPr/>
              <a:t>35</a:t>
            </a:fld>
            <a:endParaRPr lang="en-US" dirty="0"/>
          </a:p>
        </p:txBody>
      </p:sp>
      <p:pic>
        <p:nvPicPr>
          <p:cNvPr id="32771" name="Picture 3" descr="C:\Users\hma9157\AppData\Local\Microsoft\Windows\Temporary Internet Files\Content.Outlook\L0F2WU30\new doc 17_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37" y="990322"/>
            <a:ext cx="8391261" cy="563787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V="1">
            <a:off x="83343" y="4146698"/>
            <a:ext cx="427094" cy="10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6314" y="3225209"/>
            <a:ext cx="427094" cy="10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659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09" y="81850"/>
            <a:ext cx="8858638" cy="767963"/>
          </a:xfrm>
        </p:spPr>
        <p:txBody>
          <a:bodyPr>
            <a:noAutofit/>
          </a:bodyPr>
          <a:lstStyle/>
          <a:p>
            <a:r>
              <a:rPr lang="en-US" sz="2000" dirty="0"/>
              <a:t>Repositioned ‘low sugar’ communication increases perception of uniqueness and repeat purchasing</a:t>
            </a:r>
          </a:p>
        </p:txBody>
      </p:sp>
      <p:sp>
        <p:nvSpPr>
          <p:cNvPr id="4" name="Slide Number Placeholder 3"/>
          <p:cNvSpPr>
            <a:spLocks noGrp="1"/>
          </p:cNvSpPr>
          <p:nvPr>
            <p:ph type="sldNum" sz="quarter" idx="4"/>
          </p:nvPr>
        </p:nvSpPr>
        <p:spPr/>
        <p:txBody>
          <a:bodyPr/>
          <a:lstStyle/>
          <a:p>
            <a:fld id="{F74FB4D9-CF7B-FD4A-8863-716265341524}" type="slidenum">
              <a:rPr lang="en-US" smtClean="0"/>
              <a:pPr/>
              <a:t>36</a:t>
            </a:fld>
            <a:endParaRPr lang="en-US" dirty="0"/>
          </a:p>
        </p:txBody>
      </p:sp>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3746953382"/>
              </p:ext>
            </p:extLst>
          </p:nvPr>
        </p:nvGraphicFramePr>
        <p:xfrm>
          <a:off x="630885" y="1073106"/>
          <a:ext cx="8346743" cy="4869180"/>
        </p:xfrm>
        <a:graphic>
          <a:graphicData uri="http://schemas.openxmlformats.org/drawingml/2006/table">
            <a:tbl>
              <a:tblPr firstRow="1" bandRow="1"/>
              <a:tblGrid>
                <a:gridCol w="320040">
                  <a:extLst>
                    <a:ext uri="{9D8B030D-6E8A-4147-A177-3AD203B41FA5}">
                      <a16:colId xmlns:a16="http://schemas.microsoft.com/office/drawing/2014/main" val="20000"/>
                    </a:ext>
                  </a:extLst>
                </a:gridCol>
                <a:gridCol w="2486147">
                  <a:extLst>
                    <a:ext uri="{9D8B030D-6E8A-4147-A177-3AD203B41FA5}">
                      <a16:colId xmlns:a16="http://schemas.microsoft.com/office/drawing/2014/main" val="20001"/>
                    </a:ext>
                  </a:extLst>
                </a:gridCol>
                <a:gridCol w="923426">
                  <a:extLst>
                    <a:ext uri="{9D8B030D-6E8A-4147-A177-3AD203B41FA5}">
                      <a16:colId xmlns:a16="http://schemas.microsoft.com/office/drawing/2014/main" val="20002"/>
                    </a:ext>
                  </a:extLst>
                </a:gridCol>
                <a:gridCol w="923426">
                  <a:extLst>
                    <a:ext uri="{9D8B030D-6E8A-4147-A177-3AD203B41FA5}">
                      <a16:colId xmlns:a16="http://schemas.microsoft.com/office/drawing/2014/main" val="20003"/>
                    </a:ext>
                  </a:extLst>
                </a:gridCol>
                <a:gridCol w="923426">
                  <a:extLst>
                    <a:ext uri="{9D8B030D-6E8A-4147-A177-3AD203B41FA5}">
                      <a16:colId xmlns:a16="http://schemas.microsoft.com/office/drawing/2014/main" val="20004"/>
                    </a:ext>
                  </a:extLst>
                </a:gridCol>
                <a:gridCol w="923426">
                  <a:extLst>
                    <a:ext uri="{9D8B030D-6E8A-4147-A177-3AD203B41FA5}">
                      <a16:colId xmlns:a16="http://schemas.microsoft.com/office/drawing/2014/main" val="20005"/>
                    </a:ext>
                  </a:extLst>
                </a:gridCol>
                <a:gridCol w="923426">
                  <a:extLst>
                    <a:ext uri="{9D8B030D-6E8A-4147-A177-3AD203B41FA5}">
                      <a16:colId xmlns:a16="http://schemas.microsoft.com/office/drawing/2014/main" val="20006"/>
                    </a:ext>
                  </a:extLst>
                </a:gridCol>
                <a:gridCol w="923426">
                  <a:extLst>
                    <a:ext uri="{9D8B030D-6E8A-4147-A177-3AD203B41FA5}">
                      <a16:colId xmlns:a16="http://schemas.microsoft.com/office/drawing/2014/main" val="20007"/>
                    </a:ext>
                  </a:extLst>
                </a:gridCol>
              </a:tblGrid>
              <a:tr h="215900">
                <a:tc rowSpan="19">
                  <a:txBody>
                    <a:bodyPr/>
                    <a:lstStyle/>
                    <a:p>
                      <a:pPr algn="ctr" rtl="0" fontAlgn="ctr">
                        <a:defRPr/>
                      </a:pPr>
                      <a:r>
                        <a:rPr lang="en-US" sz="1900" b="1" i="0" u="none" strike="noStrike" dirty="0">
                          <a:solidFill>
                            <a:srgbClr val="FFFFFF"/>
                          </a:solidFill>
                          <a:effectLst/>
                          <a:latin typeface="+mn-lt"/>
                        </a:rPr>
                        <a:t>FINANCIAL POTENTIAL </a:t>
                      </a:r>
                    </a:p>
                  </a:txBody>
                  <a:tcPr marL="9472" marR="9472" marT="12629" marB="0" vert="vert270" anchor="ctr">
                    <a:lnL>
                      <a:noFill/>
                    </a:lnL>
                    <a:lnR w="38100" cap="flat" cmpd="sng" algn="ctr">
                      <a:solidFill>
                        <a:schemeClr val="bg1"/>
                      </a:solidFill>
                      <a:prstDash val="solid"/>
                      <a:round/>
                      <a:headEnd type="none" w="med" len="med"/>
                      <a:tailEnd type="none" w="med" len="med"/>
                    </a:lnR>
                    <a:lnT>
                      <a:noFill/>
                    </a:lnT>
                    <a:lnB>
                      <a:noFill/>
                    </a:lnB>
                    <a:solidFill>
                      <a:srgbClr val="474747"/>
                    </a:solidFill>
                  </a:tcPr>
                </a:tc>
                <a:tc>
                  <a:txBody>
                    <a:bodyPr/>
                    <a:lstStyle/>
                    <a:p>
                      <a:pPr algn="l" rtl="0" fontAlgn="t">
                        <a:defRPr/>
                      </a:pPr>
                      <a:endParaRPr lang="en-US" sz="1300" b="0" i="0" u="none" strike="noStrike" dirty="0">
                        <a:solidFill>
                          <a:srgbClr val="5F5F5F"/>
                        </a:solidFill>
                        <a:effectLst/>
                        <a:latin typeface="+mn-lt"/>
                      </a:endParaRPr>
                    </a:p>
                  </a:txBody>
                  <a:tcPr marL="95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grid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300" b="1" i="0" u="none" strike="noStrike" cap="all" baseline="0" dirty="0">
                          <a:solidFill>
                            <a:srgbClr val="FFFFFF"/>
                          </a:solidFill>
                          <a:effectLst/>
                          <a:latin typeface="+mn-lt"/>
                        </a:rPr>
                        <a:t>Kool Aid Jammers Medium/Heavy </a:t>
                      </a:r>
                      <a:r>
                        <a:rPr lang="en-US" sz="1300" b="1" i="0" u="none" strike="noStrike" cap="all" baseline="0" dirty="0" err="1">
                          <a:solidFill>
                            <a:srgbClr val="FFFFFF"/>
                          </a:solidFill>
                          <a:effectLst/>
                          <a:latin typeface="+mn-lt"/>
                        </a:rPr>
                        <a:t>BuyerS</a:t>
                      </a:r>
                      <a:endParaRPr lang="en-US" sz="1300" b="1" i="0" u="none" strike="noStrike" cap="all" baseline="0" dirty="0">
                        <a:solidFill>
                          <a:srgbClr val="FFFFFF"/>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7276"/>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000" b="1" i="0" u="none" strike="noStrike" cap="all" baseline="0" dirty="0">
                        <a:solidFill>
                          <a:srgbClr val="FFFFFF"/>
                        </a:solidFill>
                        <a:effectLst/>
                        <a:latin typeface="+mn-lt"/>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7276"/>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000" b="1" i="0" u="none" strike="noStrike" cap="all" baseline="0" dirty="0">
                        <a:solidFill>
                          <a:srgbClr val="FFFFFF"/>
                        </a:solidFill>
                        <a:effectLst/>
                        <a:latin typeface="+mn-lt"/>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7276"/>
                    </a:solidFill>
                  </a:tcPr>
                </a:tc>
                <a:tc grid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300" b="1" i="0" u="none" strike="noStrike" cap="all" baseline="0" dirty="0">
                          <a:solidFill>
                            <a:srgbClr val="FFFFFF"/>
                          </a:solidFill>
                          <a:effectLst/>
                          <a:latin typeface="+mn-lt"/>
                        </a:rPr>
                        <a:t>Kool Aid Jammers Light/Non-Buyers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7276"/>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000" b="1" i="0" u="none" strike="noStrike" cap="all" baseline="0" dirty="0">
                        <a:solidFill>
                          <a:srgbClr val="FFFFFF"/>
                        </a:solidFill>
                        <a:effectLst/>
                        <a:latin typeface="+mn-lt"/>
                      </a:endParaRPr>
                    </a:p>
                  </a:txBody>
                  <a:tcPr marL="0" marR="0" marT="0" marB="0" anchor="ctr">
                    <a:lnL w="12700" cap="flat" cmpd="sng" algn="ctr">
                      <a:solidFill>
                        <a:schemeClr val="bg1">
                          <a:lumMod val="95000"/>
                        </a:schemeClr>
                      </a:solidFill>
                      <a:prstDash val="solid"/>
                      <a:round/>
                      <a:headEnd type="none" w="med" len="med"/>
                      <a:tailEnd type="none" w="med" len="med"/>
                    </a:lnL>
                    <a:lnR w="8450" cap="flat" cmpd="sng" algn="ctr">
                      <a:solidFill>
                        <a:srgbClr val="F2F2F2"/>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7276"/>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000" b="1" i="0" u="none" strike="noStrike" cap="all" baseline="0" dirty="0">
                        <a:solidFill>
                          <a:srgbClr val="FFFFFF"/>
                        </a:solidFill>
                        <a:effectLst/>
                        <a:latin typeface="+mn-lt"/>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7276"/>
                    </a:solidFill>
                  </a:tcPr>
                </a:tc>
                <a:extLst>
                  <a:ext uri="{0D108BD9-81ED-4DB2-BD59-A6C34878D82A}">
                    <a16:rowId xmlns:a16="http://schemas.microsoft.com/office/drawing/2014/main" val="10000"/>
                  </a:ext>
                </a:extLst>
              </a:tr>
              <a:tr h="609600">
                <a:tc vMerge="1">
                  <a:txBody>
                    <a:bodyPr/>
                    <a:lstStyle/>
                    <a:p>
                      <a:pPr algn="ctr" rtl="0" fontAlgn="ctr"/>
                      <a:endParaRPr lang="en-US" sz="1400" b="1" i="0" u="none" strike="noStrike" dirty="0">
                        <a:solidFill>
                          <a:srgbClr val="FFFFFF"/>
                        </a:solidFill>
                        <a:effectLst/>
                        <a:latin typeface="+mn-lt"/>
                      </a:endParaRPr>
                    </a:p>
                  </a:txBody>
                  <a:tcPr marL="9472" marR="9472" marT="9472" marB="0" vert="vert270" anchor="ctr">
                    <a:lnL>
                      <a:noFill/>
                    </a:lnL>
                    <a:lnR w="38100" cap="flat" cmpd="sng" algn="ctr">
                      <a:solidFill>
                        <a:schemeClr val="bg1"/>
                      </a:solidFill>
                      <a:prstDash val="solid"/>
                      <a:round/>
                      <a:headEnd type="none" w="med" len="med"/>
                      <a:tailEnd type="none" w="med" len="med"/>
                    </a:lnR>
                    <a:lnT>
                      <a:noFill/>
                    </a:lnT>
                    <a:lnB>
                      <a:noFill/>
                    </a:lnB>
                    <a:solidFill>
                      <a:srgbClr val="474747"/>
                    </a:solidFill>
                  </a:tcPr>
                </a:tc>
                <a:tc>
                  <a:txBody>
                    <a:bodyPr/>
                    <a:lstStyle/>
                    <a:p>
                      <a:pPr algn="l" rtl="0" fontAlgn="t"/>
                      <a:r>
                        <a:rPr lang="en-US" sz="1300" b="0" i="0" u="none" strike="noStrike" dirty="0">
                          <a:solidFill>
                            <a:srgbClr val="5F5F5F"/>
                          </a:solidFill>
                          <a:effectLst/>
                          <a:latin typeface="+mn-lt"/>
                        </a:rPr>
                        <a:t> </a:t>
                      </a:r>
                    </a:p>
                  </a:txBody>
                  <a:tcPr marL="95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algn="ctr" rtl="0" fontAlgn="ctr">
                        <a:defRPr/>
                      </a:pPr>
                      <a:r>
                        <a:rPr lang="en-GB" sz="1300" b="1" i="0" u="none" strike="noStrike" dirty="0">
                          <a:solidFill>
                            <a:srgbClr val="FFFFFF"/>
                          </a:solidFill>
                          <a:effectLst/>
                          <a:latin typeface="+mn-lt"/>
                        </a:rPr>
                        <a:t>Kool Aid Jammers </a:t>
                      </a:r>
                      <a:br>
                        <a:rPr lang="en-GB" sz="1300" b="1" i="0" u="none" strike="noStrike" dirty="0">
                          <a:solidFill>
                            <a:srgbClr val="FFFFFF"/>
                          </a:solidFill>
                          <a:effectLst/>
                          <a:latin typeface="+mn-lt"/>
                        </a:rPr>
                      </a:br>
                      <a:r>
                        <a:rPr lang="en-GB" sz="1300" b="1" i="0" u="none" strike="noStrike" dirty="0">
                          <a:solidFill>
                            <a:srgbClr val="FFFFFF"/>
                          </a:solidFill>
                          <a:effectLst/>
                          <a:latin typeface="+mn-lt"/>
                        </a:rPr>
                        <a:t>(Old Current)</a:t>
                      </a:r>
                      <a:endParaRPr lang="en-US" sz="1300" b="1" i="0" u="none" strike="noStrike" dirty="0">
                        <a:solidFill>
                          <a:srgbClr val="FFFFFF"/>
                        </a:solidFill>
                        <a:effectLst/>
                        <a:latin typeface="+mn-lt"/>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9DD9"/>
                    </a:solidFill>
                  </a:tcPr>
                </a:tc>
                <a:tc>
                  <a:txBody>
                    <a:bodyPr/>
                    <a:lstStyle/>
                    <a:p>
                      <a:pPr algn="ctr" rtl="0" fontAlgn="ctr">
                        <a:defRPr/>
                      </a:pPr>
                      <a:r>
                        <a:rPr lang="en-US" sz="1300" b="1" i="0" u="none" strike="noStrike" dirty="0">
                          <a:solidFill>
                            <a:srgbClr val="FFFFFF"/>
                          </a:solidFill>
                          <a:effectLst/>
                          <a:latin typeface="+mn-lt"/>
                        </a:rPr>
                        <a:t>Kool Aid Jammers    (Restage)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9DD9"/>
                    </a:solidFill>
                  </a:tcPr>
                </a:tc>
                <a:tc>
                  <a:txBody>
                    <a:bodyPr/>
                    <a:lstStyle/>
                    <a:p>
                      <a:pPr algn="ctr" rtl="0" fontAlgn="ctr">
                        <a:defRPr/>
                      </a:pPr>
                      <a:r>
                        <a:rPr lang="en-US" sz="1300" b="1" i="0" u="none" strike="noStrike" dirty="0">
                          <a:solidFill>
                            <a:srgbClr val="FFFFFF"/>
                          </a:solidFill>
                          <a:effectLst/>
                          <a:latin typeface="+mn-lt"/>
                        </a:rPr>
                        <a:t>Index </a:t>
                      </a:r>
                    </a:p>
                    <a:p>
                      <a:pPr algn="ctr" rtl="0" fontAlgn="ctr">
                        <a:defRPr/>
                      </a:pPr>
                      <a:r>
                        <a:rPr lang="en-US" sz="1300" b="1" i="0" u="none" strike="noStrike" dirty="0">
                          <a:solidFill>
                            <a:srgbClr val="FFFFFF"/>
                          </a:solidFill>
                          <a:effectLst/>
                          <a:latin typeface="+mn-lt"/>
                        </a:rPr>
                        <a:t>vs. Current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9DD9"/>
                    </a:solidFill>
                  </a:tcPr>
                </a:tc>
                <a:tc>
                  <a:txBody>
                    <a:bodyPr/>
                    <a:lstStyle/>
                    <a:p>
                      <a:pPr algn="ctr" rtl="0" fontAlgn="ctr">
                        <a:defRPr/>
                      </a:pPr>
                      <a:r>
                        <a:rPr lang="en-GB" sz="1300" b="1" i="0" u="none" strike="noStrike" dirty="0">
                          <a:solidFill>
                            <a:srgbClr val="FFFFFF"/>
                          </a:solidFill>
                          <a:effectLst/>
                          <a:latin typeface="+mn-lt"/>
                        </a:rPr>
                        <a:t>Kool Aid Jammers </a:t>
                      </a:r>
                      <a:br>
                        <a:rPr lang="en-GB" sz="1300" b="1" i="0" u="none" strike="noStrike" dirty="0">
                          <a:solidFill>
                            <a:srgbClr val="FFFFFF"/>
                          </a:solidFill>
                          <a:effectLst/>
                          <a:latin typeface="+mn-lt"/>
                        </a:rPr>
                      </a:br>
                      <a:r>
                        <a:rPr lang="en-GB" sz="1300" b="1" i="0" u="none" strike="noStrike" dirty="0">
                          <a:solidFill>
                            <a:srgbClr val="FFFFFF"/>
                          </a:solidFill>
                          <a:effectLst/>
                          <a:latin typeface="+mn-lt"/>
                        </a:rPr>
                        <a:t>(Old Current)</a:t>
                      </a:r>
                      <a:endParaRPr lang="en-US" sz="1300" b="1" i="0" u="none" strike="noStrike" dirty="0">
                        <a:solidFill>
                          <a:srgbClr val="FFFFFF"/>
                        </a:solidFill>
                        <a:effectLst/>
                        <a:latin typeface="+mn-lt"/>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9DD9"/>
                    </a:solidFill>
                  </a:tcPr>
                </a:tc>
                <a:tc>
                  <a:txBody>
                    <a:bodyPr/>
                    <a:lstStyle/>
                    <a:p>
                      <a:pPr algn="ctr" rtl="0" fontAlgn="ctr">
                        <a:defRPr/>
                      </a:pPr>
                      <a:r>
                        <a:rPr lang="en-US" sz="1300" b="1" i="0" u="none" strike="noStrike" dirty="0">
                          <a:solidFill>
                            <a:srgbClr val="FFFFFF"/>
                          </a:solidFill>
                          <a:effectLst/>
                          <a:latin typeface="+mn-lt"/>
                        </a:rPr>
                        <a:t>Kool Aid Jammers    (Restage)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9DD9"/>
                    </a:solidFill>
                  </a:tcPr>
                </a:tc>
                <a:tc>
                  <a:txBody>
                    <a:bodyPr/>
                    <a:lstStyle/>
                    <a:p>
                      <a:pPr algn="ctr" rtl="0" fontAlgn="ctr">
                        <a:defRPr/>
                      </a:pPr>
                      <a:r>
                        <a:rPr lang="en-US" sz="1300" b="1" i="0" u="none" strike="noStrike" dirty="0">
                          <a:solidFill>
                            <a:srgbClr val="FFFFFF"/>
                          </a:solidFill>
                          <a:effectLst/>
                          <a:latin typeface="+mn-lt"/>
                        </a:rPr>
                        <a:t>Index</a:t>
                      </a:r>
                    </a:p>
                    <a:p>
                      <a:pPr algn="ctr" rtl="0" fontAlgn="ctr">
                        <a:defRPr/>
                      </a:pPr>
                      <a:r>
                        <a:rPr lang="en-US" sz="1300" b="1" i="0" u="none" strike="noStrike" dirty="0">
                          <a:solidFill>
                            <a:srgbClr val="FFFFFF"/>
                          </a:solidFill>
                          <a:effectLst/>
                          <a:latin typeface="+mn-lt"/>
                        </a:rPr>
                        <a:t>vs. Current</a:t>
                      </a:r>
                    </a:p>
                  </a:txBody>
                  <a:tcPr marL="0" marR="0" marT="0" marB="0" anchor="ctr">
                    <a:lnL w="6350" cap="flat" cmpd="sng" algn="ctr">
                      <a:solidFill>
                        <a:srgbClr val="FFFFFF"/>
                      </a:solidFill>
                      <a:prstDash val="solid"/>
                      <a:round/>
                      <a:headEnd type="none" w="med" len="med"/>
                      <a:tailEnd type="none" w="med" len="med"/>
                    </a:lnL>
                    <a:lnR w="84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9DD9"/>
                    </a:solidFill>
                  </a:tcPr>
                </a:tc>
                <a:extLst>
                  <a:ext uri="{0D108BD9-81ED-4DB2-BD59-A6C34878D82A}">
                    <a16:rowId xmlns:a16="http://schemas.microsoft.com/office/drawing/2014/main" val="10001"/>
                  </a:ext>
                </a:extLst>
              </a:tr>
              <a:tr h="215900">
                <a:tc vMerge="1">
                  <a:txBody>
                    <a:bodyPr/>
                    <a:lstStyle/>
                    <a:p>
                      <a:endParaRPr lang="en-US"/>
                    </a:p>
                  </a:txBody>
                  <a:tcPr/>
                </a:tc>
                <a:tc>
                  <a:txBody>
                    <a:bodyPr/>
                    <a:lstStyle/>
                    <a:p>
                      <a:pPr algn="l" rtl="0" fontAlgn="t"/>
                      <a:r>
                        <a:rPr lang="en-US" sz="1300" b="0" i="1" u="none" strike="noStrike" dirty="0">
                          <a:solidFill>
                            <a:srgbClr val="5F5F5F"/>
                          </a:solidFill>
                          <a:effectLst/>
                          <a:latin typeface="+mn-lt"/>
                        </a:rPr>
                        <a:t>(Total Consumers)</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r>
                        <a:rPr lang="en-US" sz="1300" b="0" i="1" u="none" strike="noStrike" dirty="0">
                          <a:solidFill>
                            <a:srgbClr val="5F5F5F"/>
                          </a:solidFill>
                          <a:effectLst/>
                          <a:latin typeface="+mn-lt"/>
                        </a:rPr>
                        <a:t>(148)</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a:noFill/>
                    </a:lnB>
                  </a:tcPr>
                </a:tc>
                <a:tc>
                  <a:txBody>
                    <a:bodyPr/>
                    <a:lstStyle/>
                    <a:p>
                      <a:pPr algn="ctr" rtl="0" fontAlgn="ctr">
                        <a:defRPr/>
                      </a:pPr>
                      <a:r>
                        <a:rPr lang="en-US" sz="1300" b="0" i="1" u="none" strike="noStrike">
                          <a:solidFill>
                            <a:srgbClr val="5F5F5F"/>
                          </a:solidFill>
                          <a:effectLst/>
                          <a:latin typeface="+mn-lt"/>
                        </a:rPr>
                        <a:t>(153)</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a:noFill/>
                    </a:lnB>
                  </a:tcPr>
                </a:tc>
                <a:tc>
                  <a:txBody>
                    <a:bodyPr/>
                    <a:lstStyle/>
                    <a:p>
                      <a:pPr algn="ctr" rtl="0" fontAlgn="ctr">
                        <a:defRPr/>
                      </a:pPr>
                      <a:endParaRPr lang="en-US" sz="1300" b="0" i="1" u="none" strike="noStrike">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a:noFill/>
                    </a:lnB>
                  </a:tcPr>
                </a:tc>
                <a:tc>
                  <a:txBody>
                    <a:bodyPr/>
                    <a:lstStyle/>
                    <a:p>
                      <a:pPr algn="ctr" rtl="0" fontAlgn="ctr">
                        <a:defRPr/>
                      </a:pPr>
                      <a:r>
                        <a:rPr lang="en-US" sz="1300" b="0" i="1" u="none" strike="noStrike">
                          <a:solidFill>
                            <a:srgbClr val="5F5F5F"/>
                          </a:solidFill>
                          <a:effectLst/>
                          <a:latin typeface="+mn-lt"/>
                        </a:rPr>
                        <a:t>(201)</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a:noFill/>
                    </a:lnB>
                  </a:tcPr>
                </a:tc>
                <a:tc>
                  <a:txBody>
                    <a:bodyPr/>
                    <a:lstStyle/>
                    <a:p>
                      <a:pPr algn="ctr" rtl="0" fontAlgn="ctr">
                        <a:defRPr/>
                      </a:pPr>
                      <a:r>
                        <a:rPr lang="en-US" sz="1300" b="0" i="1" u="none" strike="noStrike" dirty="0">
                          <a:solidFill>
                            <a:srgbClr val="5F5F5F"/>
                          </a:solidFill>
                          <a:effectLst/>
                          <a:latin typeface="+mn-lt"/>
                        </a:rPr>
                        <a:t>(201)</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a:noFill/>
                    </a:lnB>
                  </a:tcPr>
                </a:tc>
                <a:tc>
                  <a:txBody>
                    <a:bodyPr/>
                    <a:lstStyle/>
                    <a:p>
                      <a:pPr algn="ctr" rtl="0" fontAlgn="ctr">
                        <a:defRPr/>
                      </a:pP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a:noFill/>
                    </a:lnB>
                  </a:tcPr>
                </a:tc>
                <a:extLst>
                  <a:ext uri="{0D108BD9-81ED-4DB2-BD59-A6C34878D82A}">
                    <a16:rowId xmlns:a16="http://schemas.microsoft.com/office/drawing/2014/main" val="10002"/>
                  </a:ext>
                </a:extLst>
              </a:tr>
              <a:tr h="215900">
                <a:tc vMerge="1">
                  <a:txBody>
                    <a:bodyPr/>
                    <a:lstStyle/>
                    <a:p>
                      <a:endParaRPr lang="en-US"/>
                    </a:p>
                  </a:txBody>
                  <a:tcPr/>
                </a:tc>
                <a:tc>
                  <a:txBody>
                    <a:bodyPr/>
                    <a:lstStyle/>
                    <a:p>
                      <a:pPr algn="l" rtl="0" fontAlgn="t"/>
                      <a:r>
                        <a:rPr lang="en-US" sz="1300" b="0" i="0" u="none" strike="noStrike" dirty="0">
                          <a:solidFill>
                            <a:srgbClr val="5F5F5F"/>
                          </a:solidFill>
                          <a:effectLst/>
                          <a:latin typeface="+mn-lt"/>
                        </a:rPr>
                        <a:t> </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r>
                        <a:rPr lang="en-US" sz="1300" b="1" i="0" u="none" strike="noStrike" dirty="0">
                          <a:solidFill>
                            <a:srgbClr val="5F5F5F"/>
                          </a:solidFill>
                          <a:effectLst/>
                          <a:latin typeface="+mn-lt"/>
                        </a:rPr>
                        <a:t>A</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r>
                        <a:rPr lang="en-GB" sz="1300" b="1" i="0" u="none" strike="noStrike" dirty="0">
                          <a:solidFill>
                            <a:srgbClr val="5F5F5F"/>
                          </a:solidFill>
                          <a:effectLst/>
                          <a:latin typeface="+mn-lt"/>
                        </a:rPr>
                        <a:t>B</a:t>
                      </a:r>
                      <a:endParaRPr lang="en-US" sz="1300" b="1"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endParaRPr lang="en-US" sz="1300" b="1"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r>
                        <a:rPr lang="en-GB" sz="1300" b="1" i="0" u="none" strike="noStrike" dirty="0">
                          <a:solidFill>
                            <a:srgbClr val="5F5F5F"/>
                          </a:solidFill>
                          <a:effectLst/>
                          <a:latin typeface="+mn-lt"/>
                        </a:rPr>
                        <a:t>C</a:t>
                      </a:r>
                      <a:endParaRPr lang="en-US" sz="1300" b="1"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r>
                        <a:rPr lang="en-GB" sz="1300" b="1" i="0" u="none" strike="noStrike" dirty="0">
                          <a:solidFill>
                            <a:srgbClr val="5F5F5F"/>
                          </a:solidFill>
                          <a:effectLst/>
                          <a:latin typeface="+mn-lt"/>
                        </a:rPr>
                        <a:t>D</a:t>
                      </a:r>
                      <a:endParaRPr lang="en-US" sz="1300" b="1"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endParaRPr lang="en-US" sz="1300" b="1"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15900">
                <a:tc vMerge="1">
                  <a:txBody>
                    <a:bodyPr/>
                    <a:lstStyle/>
                    <a:p>
                      <a:endParaRPr lang="en-US"/>
                    </a:p>
                  </a:txBody>
                  <a:tcPr/>
                </a:tc>
                <a:tc>
                  <a:txBody>
                    <a:bodyPr/>
                    <a:lstStyle/>
                    <a:p>
                      <a:pPr algn="l" rtl="0" fontAlgn="t"/>
                      <a:r>
                        <a:rPr lang="en-US" sz="1300" b="1" i="0" u="none" strike="noStrike" dirty="0">
                          <a:solidFill>
                            <a:srgbClr val="5F5F5F"/>
                          </a:solidFill>
                          <a:effectLst/>
                          <a:latin typeface="+mn-lt"/>
                        </a:rPr>
                        <a:t>OVERALL PURCHASE INTENT (%)</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endParaRPr lang="en-US" sz="1300" b="1" i="0" u="none" strike="noStrike" baseline="30000" dirty="0">
                        <a:solidFill>
                          <a:srgbClr val="5F5F5F"/>
                        </a:solidFill>
                        <a:effectLst/>
                        <a:latin typeface="+mn-lt"/>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1"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1" i="0" u="none" strike="noStrike" dirty="0">
                          <a:solidFill>
                            <a:srgbClr val="5F5F5F"/>
                          </a:solidFill>
                          <a:effectLst/>
                          <a:latin typeface="+mn-lt"/>
                        </a:rPr>
                        <a:t>97</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1" i="0" u="none" strike="noStrike">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1"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1" i="0" u="none" strike="noStrike" dirty="0">
                          <a:solidFill>
                            <a:srgbClr val="5F5F5F"/>
                          </a:solidFill>
                          <a:effectLst/>
                          <a:latin typeface="+mn-lt"/>
                        </a:rPr>
                        <a:t>96</a:t>
                      </a: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15900">
                <a:tc vMerge="1">
                  <a:txBody>
                    <a:bodyPr/>
                    <a:lstStyle/>
                    <a:p>
                      <a:endParaRPr lang="en-US"/>
                    </a:p>
                  </a:txBody>
                  <a:tcPr/>
                </a:tc>
                <a:tc>
                  <a:txBody>
                    <a:bodyPr/>
                    <a:lstStyle/>
                    <a:p>
                      <a:pPr algn="l" rtl="0" fontAlgn="t"/>
                      <a:r>
                        <a:rPr lang="en-US" sz="1300" b="0" i="0" u="none" strike="noStrike" dirty="0">
                          <a:solidFill>
                            <a:srgbClr val="5F5F5F"/>
                          </a:solidFill>
                          <a:effectLst/>
                          <a:latin typeface="+mn-lt"/>
                        </a:rPr>
                        <a:t>  Definitely Would Buy</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r>
                        <a:rPr lang="en-US" sz="1300" b="0" i="0" u="none" strike="noStrike" dirty="0">
                          <a:solidFill>
                            <a:srgbClr val="5F5F5F"/>
                          </a:solidFill>
                          <a:effectLst/>
                          <a:latin typeface="+mn-lt"/>
                        </a:rPr>
                        <a:t>77</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0" u="none" strike="noStrike" dirty="0">
                          <a:solidFill>
                            <a:srgbClr val="5F5F5F"/>
                          </a:solidFill>
                          <a:effectLst/>
                          <a:latin typeface="+mn-lt"/>
                        </a:rPr>
                        <a:t>71</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0" u="none" strike="noStrike" dirty="0">
                          <a:solidFill>
                            <a:srgbClr val="5F5F5F"/>
                          </a:solidFill>
                          <a:effectLst/>
                          <a:latin typeface="+mn-lt"/>
                        </a:rPr>
                        <a:t>20</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0" u="none" strike="noStrike" dirty="0">
                          <a:solidFill>
                            <a:srgbClr val="5F5F5F"/>
                          </a:solidFill>
                          <a:effectLst/>
                          <a:latin typeface="+mn-lt"/>
                        </a:rPr>
                        <a:t>16</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15900">
                <a:tc vMerge="1">
                  <a:txBody>
                    <a:bodyPr/>
                    <a:lstStyle/>
                    <a:p>
                      <a:endParaRPr lang="en-US"/>
                    </a:p>
                  </a:txBody>
                  <a:tcPr/>
                </a:tc>
                <a:tc>
                  <a:txBody>
                    <a:bodyPr/>
                    <a:lstStyle/>
                    <a:p>
                      <a:pPr algn="l" rtl="0" fontAlgn="t"/>
                      <a:r>
                        <a:rPr lang="en-US" sz="1300" b="0" i="0" u="none" strike="noStrike" dirty="0">
                          <a:solidFill>
                            <a:srgbClr val="5F5F5F"/>
                          </a:solidFill>
                          <a:effectLst/>
                          <a:latin typeface="+mn-lt"/>
                        </a:rPr>
                        <a:t>  Probably Would Buy</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r>
                        <a:rPr lang="en-US" sz="1300" b="0" i="0" u="sng" strike="noStrike" dirty="0">
                          <a:solidFill>
                            <a:srgbClr val="5F5F5F"/>
                          </a:solidFill>
                          <a:effectLst/>
                          <a:latin typeface="+mn-lt"/>
                        </a:rPr>
                        <a:t>20</a:t>
                      </a:r>
                      <a:endParaRPr lang="en-US" sz="1300" b="0" i="0" u="none" strike="noStrike" dirty="0">
                        <a:solidFill>
                          <a:srgbClr val="5F5F5F"/>
                        </a:solidFill>
                        <a:effectLst/>
                        <a:latin typeface="+mn-lt"/>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1" i="0" u="sng" strike="noStrike">
                          <a:solidFill>
                            <a:srgbClr val="5F5F5F"/>
                          </a:solidFill>
                          <a:effectLst/>
                          <a:latin typeface="+mn-lt"/>
                        </a:rPr>
                        <a:t>29</a:t>
                      </a:r>
                      <a:r>
                        <a:rPr lang="en-US" sz="1300" b="0" i="0" u="none" strike="noStrike" baseline="30000">
                          <a:solidFill>
                            <a:srgbClr val="5F5F5F"/>
                          </a:solidFill>
                          <a:effectLst/>
                          <a:latin typeface="+mn-lt"/>
                        </a:rPr>
                        <a:t>A</a:t>
                      </a:r>
                      <a:endParaRPr lang="en-US" sz="1300" b="0" i="0" u="none" strike="noStrike">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0" i="0" u="none" strike="noStrike">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0" u="sng" strike="noStrike" dirty="0">
                          <a:solidFill>
                            <a:srgbClr val="5F5F5F"/>
                          </a:solidFill>
                          <a:effectLst/>
                          <a:latin typeface="+mn-lt"/>
                        </a:rPr>
                        <a:t>14</a:t>
                      </a:r>
                      <a:endParaRPr lang="en-US" sz="1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0" u="sng" strike="noStrike" dirty="0">
                          <a:solidFill>
                            <a:srgbClr val="5F5F5F"/>
                          </a:solidFill>
                          <a:effectLst/>
                          <a:latin typeface="+mn-lt"/>
                        </a:rPr>
                        <a:t>21</a:t>
                      </a:r>
                      <a:endParaRPr lang="en-US" sz="1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5900">
                <a:tc vMerge="1">
                  <a:txBody>
                    <a:bodyPr/>
                    <a:lstStyle/>
                    <a:p>
                      <a:endParaRPr lang="en-US"/>
                    </a:p>
                  </a:txBody>
                  <a:tcPr/>
                </a:tc>
                <a:tc>
                  <a:txBody>
                    <a:bodyPr/>
                    <a:lstStyle/>
                    <a:p>
                      <a:pPr algn="l" rtl="0" fontAlgn="t"/>
                      <a:r>
                        <a:rPr lang="en-US" sz="1300" b="0" i="1" u="none" strike="noStrike" dirty="0">
                          <a:solidFill>
                            <a:srgbClr val="5F5F5F"/>
                          </a:solidFill>
                          <a:effectLst/>
                          <a:latin typeface="+mn-lt"/>
                        </a:rPr>
                        <a:t>  Definitely or Probably Would Buy</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r>
                        <a:rPr lang="en-US" sz="1300" b="0" i="1" u="none" strike="noStrike" dirty="0">
                          <a:solidFill>
                            <a:srgbClr val="5F5F5F"/>
                          </a:solidFill>
                          <a:effectLst/>
                          <a:latin typeface="+mn-lt"/>
                        </a:rPr>
                        <a:t>97</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1" i="1" u="none" strike="noStrike" dirty="0">
                          <a:solidFill>
                            <a:srgbClr val="5F5F5F"/>
                          </a:solidFill>
                          <a:effectLst/>
                          <a:latin typeface="+mn-lt"/>
                        </a:rPr>
                        <a:t>100</a:t>
                      </a:r>
                      <a:r>
                        <a:rPr lang="en-US" sz="1300" b="1" i="1" u="none" strike="noStrike" baseline="30000" dirty="0">
                          <a:solidFill>
                            <a:srgbClr val="5F5F5F"/>
                          </a:solidFill>
                          <a:effectLst/>
                          <a:latin typeface="+mn-lt"/>
                        </a:rPr>
                        <a:t>A</a:t>
                      </a: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1" u="none" strike="noStrike" dirty="0">
                          <a:solidFill>
                            <a:srgbClr val="5F5F5F"/>
                          </a:solidFill>
                          <a:effectLst/>
                          <a:latin typeface="+mn-lt"/>
                        </a:rPr>
                        <a:t>34</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1" u="none" strike="noStrike" dirty="0">
                          <a:solidFill>
                            <a:srgbClr val="5F5F5F"/>
                          </a:solidFill>
                          <a:effectLst/>
                          <a:latin typeface="+mn-lt"/>
                        </a:rPr>
                        <a:t>37</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73660">
                <a:tc vMerge="1">
                  <a:txBody>
                    <a:bodyPr/>
                    <a:lstStyle/>
                    <a:p>
                      <a:endParaRPr lang="en-IN"/>
                    </a:p>
                  </a:txBody>
                  <a:tcPr/>
                </a:tc>
                <a:tc>
                  <a:txBody>
                    <a:bodyPr/>
                    <a:lstStyle/>
                    <a:p>
                      <a:pPr algn="l" rtl="0" fontAlgn="t"/>
                      <a:endParaRPr lang="en-US" sz="400" b="0" i="0" u="none" strike="noStrike" dirty="0">
                        <a:solidFill>
                          <a:srgbClr val="5F5F5F"/>
                        </a:solidFill>
                        <a:effectLst/>
                        <a:latin typeface="+mn-lt"/>
                      </a:endParaRP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endParaRPr lang="en-US" sz="400" b="0" i="0" u="none" strike="noStrike" dirty="0">
                        <a:solidFill>
                          <a:srgbClr val="5F5F5F"/>
                        </a:solidFill>
                        <a:effectLst/>
                        <a:latin typeface="+mn-lt"/>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400" b="0" i="0" u="none" strike="noStrike">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4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4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4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4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15900">
                <a:tc vMerge="1">
                  <a:txBody>
                    <a:bodyPr/>
                    <a:lstStyle/>
                    <a:p>
                      <a:endParaRPr lang="en-IN"/>
                    </a:p>
                  </a:txBody>
                  <a:tcPr/>
                </a:tc>
                <a:tc>
                  <a:txBody>
                    <a:bodyPr/>
                    <a:lstStyle/>
                    <a:p>
                      <a:pPr algn="l" rtl="0" fontAlgn="t"/>
                      <a:r>
                        <a:rPr lang="en-US" sz="1300" b="1" i="0" u="none" strike="noStrike" dirty="0">
                          <a:solidFill>
                            <a:srgbClr val="5F5F5F"/>
                          </a:solidFill>
                          <a:effectLst/>
                          <a:latin typeface="+mn-lt"/>
                        </a:rPr>
                        <a:t>Uniqueness</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IN" sz="1300" b="1" i="0" u="none" strike="noStrike">
                          <a:effectLst/>
                          <a:latin typeface="+mn-lt"/>
                        </a:rPr>
                        <a:t>2.9</a:t>
                      </a:r>
                    </a:p>
                  </a:txBody>
                  <a:tcPr marL="0" marR="0" marT="0" marB="0" anchor="b">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solidFill>
                            <a:srgbClr val="4A4D55"/>
                          </a:solidFill>
                          <a:effectLst/>
                          <a:latin typeface="+mn-lt"/>
                        </a:rPr>
                        <a:t>3.8</a:t>
                      </a:r>
                      <a:r>
                        <a:rPr lang="en-IN" sz="1300" b="1" i="0" u="none" strike="noStrike" baseline="30000">
                          <a:solidFill>
                            <a:srgbClr val="4A4D55"/>
                          </a:solidFill>
                          <a:effectLst/>
                          <a:latin typeface="+mn-lt"/>
                        </a:rPr>
                        <a:t>A</a:t>
                      </a:r>
                      <a:endParaRPr lang="en-IN" sz="1300" b="1" i="0" u="none" strike="noStrike">
                        <a:solidFill>
                          <a:srgbClr val="4A4D55"/>
                        </a:solidFill>
                        <a:effectLst/>
                        <a:latin typeface="+mn-lt"/>
                      </a:endParaRP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dirty="0">
                          <a:effectLst/>
                          <a:latin typeface="+mn-lt"/>
                        </a:rPr>
                        <a:t>132</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2.2</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solidFill>
                            <a:srgbClr val="4A4D55"/>
                          </a:solidFill>
                          <a:effectLst/>
                          <a:latin typeface="+mn-lt"/>
                        </a:rPr>
                        <a:t>2.5</a:t>
                      </a:r>
                      <a:r>
                        <a:rPr lang="en-IN" sz="1300" b="1" i="0" u="none" strike="noStrike" baseline="30000">
                          <a:solidFill>
                            <a:srgbClr val="4A4D55"/>
                          </a:solidFill>
                          <a:effectLst/>
                          <a:latin typeface="+mn-lt"/>
                        </a:rPr>
                        <a:t>C</a:t>
                      </a:r>
                      <a:endParaRPr lang="en-IN" sz="1300" b="1" i="0" u="none" strike="noStrike">
                        <a:solidFill>
                          <a:srgbClr val="4A4D55"/>
                        </a:solidFill>
                        <a:effectLst/>
                        <a:latin typeface="+mn-lt"/>
                      </a:endParaRP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114</a:t>
                      </a:r>
                    </a:p>
                  </a:txBody>
                  <a:tcPr marL="0" marR="0" marT="0" marB="0" anchor="b">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15900">
                <a:tc vMerge="1">
                  <a:txBody>
                    <a:bodyPr/>
                    <a:lstStyle/>
                    <a:p>
                      <a:endParaRPr lang="en-IN"/>
                    </a:p>
                  </a:txBody>
                  <a:tcPr/>
                </a:tc>
                <a:tc>
                  <a:txBody>
                    <a:bodyPr/>
                    <a:lstStyle/>
                    <a:p>
                      <a:pPr algn="l" rtl="0" fontAlgn="t"/>
                      <a:r>
                        <a:rPr lang="en-US" sz="1300" b="1" i="0" u="none" strike="noStrike" dirty="0">
                          <a:solidFill>
                            <a:srgbClr val="5F5F5F"/>
                          </a:solidFill>
                          <a:effectLst/>
                          <a:latin typeface="+mn-lt"/>
                        </a:rPr>
                        <a:t>Need/Desire</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IN" sz="1300" b="1" i="0" u="none" strike="noStrike">
                          <a:effectLst/>
                          <a:latin typeface="+mn-lt"/>
                        </a:rPr>
                        <a:t>4.5</a:t>
                      </a:r>
                    </a:p>
                  </a:txBody>
                  <a:tcPr marL="0" marR="0" marT="0" marB="0" anchor="b">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solidFill>
                            <a:srgbClr val="4A4D55"/>
                          </a:solidFill>
                          <a:effectLst/>
                          <a:latin typeface="+mn-lt"/>
                        </a:rPr>
                        <a:t>4.7</a:t>
                      </a:r>
                      <a:r>
                        <a:rPr lang="en-IN" sz="1300" b="1" i="0" u="none" strike="noStrike" baseline="30000">
                          <a:solidFill>
                            <a:srgbClr val="4A4D55"/>
                          </a:solidFill>
                          <a:effectLst/>
                          <a:latin typeface="+mn-lt"/>
                        </a:rPr>
                        <a:t>A</a:t>
                      </a:r>
                      <a:endParaRPr lang="en-IN" sz="1300" b="1" i="0" u="none" strike="noStrike">
                        <a:solidFill>
                          <a:srgbClr val="4A4D55"/>
                        </a:solidFill>
                        <a:effectLst/>
                        <a:latin typeface="+mn-lt"/>
                      </a:endParaRP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dirty="0">
                          <a:effectLst/>
                          <a:latin typeface="+mn-lt"/>
                        </a:rPr>
                        <a:t>105</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2.8</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2.8</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101</a:t>
                      </a:r>
                    </a:p>
                  </a:txBody>
                  <a:tcPr marL="0" marR="0" marT="0" marB="0" anchor="b">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15900">
                <a:tc vMerge="1">
                  <a:txBody>
                    <a:bodyPr/>
                    <a:lstStyle/>
                    <a:p>
                      <a:endParaRPr lang="en-IN"/>
                    </a:p>
                  </a:txBody>
                  <a:tcPr/>
                </a:tc>
                <a:tc>
                  <a:txBody>
                    <a:bodyPr/>
                    <a:lstStyle/>
                    <a:p>
                      <a:pPr algn="l" rtl="0" fontAlgn="t"/>
                      <a:r>
                        <a:rPr lang="en-US" sz="1300" b="1" i="0" u="none" strike="noStrike" dirty="0">
                          <a:solidFill>
                            <a:srgbClr val="5F5F5F"/>
                          </a:solidFill>
                          <a:effectLst/>
                          <a:latin typeface="+mn-lt"/>
                        </a:rPr>
                        <a:t>Advantage</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IN" sz="1300" b="1" i="0" u="none" strike="noStrike">
                          <a:effectLst/>
                          <a:latin typeface="+mn-lt"/>
                        </a:rPr>
                        <a:t>4.2</a:t>
                      </a:r>
                    </a:p>
                  </a:txBody>
                  <a:tcPr marL="0" marR="0" marT="0" marB="0" anchor="b">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solidFill>
                            <a:srgbClr val="4A4D55"/>
                          </a:solidFill>
                          <a:effectLst/>
                          <a:latin typeface="+mn-lt"/>
                        </a:rPr>
                        <a:t>4.5</a:t>
                      </a:r>
                      <a:r>
                        <a:rPr lang="en-IN" sz="1300" b="1" i="0" u="none" strike="noStrike" baseline="30000">
                          <a:solidFill>
                            <a:srgbClr val="4A4D55"/>
                          </a:solidFill>
                          <a:effectLst/>
                          <a:latin typeface="+mn-lt"/>
                        </a:rPr>
                        <a:t>A</a:t>
                      </a:r>
                      <a:endParaRPr lang="en-IN" sz="1300" b="1" i="0" u="none" strike="noStrike">
                        <a:solidFill>
                          <a:srgbClr val="4A4D55"/>
                        </a:solidFill>
                        <a:effectLst/>
                        <a:latin typeface="+mn-lt"/>
                      </a:endParaRP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107</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3.4</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3.5</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104</a:t>
                      </a:r>
                    </a:p>
                  </a:txBody>
                  <a:tcPr marL="0" marR="0" marT="0" marB="0" anchor="b">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15900">
                <a:tc vMerge="1">
                  <a:txBody>
                    <a:bodyPr/>
                    <a:lstStyle/>
                    <a:p>
                      <a:endParaRPr lang="en-IN"/>
                    </a:p>
                  </a:txBody>
                  <a:tcPr/>
                </a:tc>
                <a:tc>
                  <a:txBody>
                    <a:bodyPr/>
                    <a:lstStyle/>
                    <a:p>
                      <a:pPr algn="l" rtl="0" fontAlgn="t"/>
                      <a:r>
                        <a:rPr lang="en-US" sz="1300" b="1" i="0" u="none" strike="noStrike" dirty="0">
                          <a:solidFill>
                            <a:srgbClr val="5F5F5F"/>
                          </a:solidFill>
                          <a:effectLst/>
                          <a:latin typeface="+mn-lt"/>
                        </a:rPr>
                        <a:t>Credibility</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IN" sz="1300" b="1" i="0" u="none" strike="noStrike">
                          <a:effectLst/>
                          <a:latin typeface="+mn-lt"/>
                        </a:rPr>
                        <a:t>4.7</a:t>
                      </a:r>
                    </a:p>
                  </a:txBody>
                  <a:tcPr marL="0" marR="0" marT="0" marB="0" anchor="b">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4.6</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99</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4.2</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4.1</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97</a:t>
                      </a:r>
                    </a:p>
                  </a:txBody>
                  <a:tcPr marL="0" marR="0" marT="0" marB="0" anchor="b">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15900">
                <a:tc vMerge="1">
                  <a:txBody>
                    <a:bodyPr/>
                    <a:lstStyle/>
                    <a:p>
                      <a:endParaRPr lang="en-US"/>
                    </a:p>
                  </a:txBody>
                  <a:tcPr/>
                </a:tc>
                <a:tc>
                  <a:txBody>
                    <a:bodyPr/>
                    <a:lstStyle/>
                    <a:p>
                      <a:pPr algn="l" rtl="0" fontAlgn="t"/>
                      <a:r>
                        <a:rPr lang="en-US" sz="1300" b="1" i="0" u="none" strike="noStrike" dirty="0">
                          <a:solidFill>
                            <a:srgbClr val="5F5F5F"/>
                          </a:solidFill>
                          <a:effectLst/>
                          <a:latin typeface="+mn-lt"/>
                        </a:rPr>
                        <a:t>Acceptable</a:t>
                      </a:r>
                      <a:r>
                        <a:rPr lang="en-US" sz="1300" b="1" i="0" u="none" strike="noStrike" baseline="0" dirty="0">
                          <a:solidFill>
                            <a:srgbClr val="5F5F5F"/>
                          </a:solidFill>
                          <a:effectLst/>
                          <a:latin typeface="+mn-lt"/>
                        </a:rPr>
                        <a:t> </a:t>
                      </a:r>
                      <a:r>
                        <a:rPr lang="en-US" sz="1300" b="1" i="0" u="none" strike="noStrike" dirty="0">
                          <a:solidFill>
                            <a:srgbClr val="5F5F5F"/>
                          </a:solidFill>
                          <a:effectLst/>
                          <a:latin typeface="+mn-lt"/>
                        </a:rPr>
                        <a:t>Costs</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IN" sz="1300" b="1" i="0" u="none" strike="noStrike">
                          <a:effectLst/>
                          <a:latin typeface="+mn-lt"/>
                        </a:rPr>
                        <a:t>4.5</a:t>
                      </a:r>
                    </a:p>
                  </a:txBody>
                  <a:tcPr marL="0" marR="0" marT="0" marB="0" anchor="b">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dirty="0">
                          <a:solidFill>
                            <a:srgbClr val="4A4D55"/>
                          </a:solidFill>
                          <a:effectLst/>
                          <a:latin typeface="+mn-lt"/>
                        </a:rPr>
                        <a:t>4.7</a:t>
                      </a:r>
                      <a:r>
                        <a:rPr lang="en-IN" sz="1300" b="1" i="0" u="none" strike="noStrike" baseline="30000" dirty="0">
                          <a:solidFill>
                            <a:srgbClr val="4A4D55"/>
                          </a:solidFill>
                          <a:effectLst/>
                          <a:latin typeface="+mn-lt"/>
                        </a:rPr>
                        <a:t>A</a:t>
                      </a:r>
                      <a:endParaRPr lang="en-IN" sz="1300" b="1" i="0" u="none" strike="noStrike" dirty="0">
                        <a:solidFill>
                          <a:srgbClr val="4A4D55"/>
                        </a:solidFill>
                        <a:effectLst/>
                        <a:latin typeface="+mn-lt"/>
                      </a:endParaRP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dirty="0">
                          <a:effectLst/>
                          <a:latin typeface="+mn-lt"/>
                        </a:rPr>
                        <a:t>104</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a:effectLst/>
                          <a:latin typeface="+mn-lt"/>
                        </a:rPr>
                        <a:t>3.8</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dirty="0">
                          <a:effectLst/>
                          <a:latin typeface="+mn-lt"/>
                        </a:rPr>
                        <a:t>3.8</a:t>
                      </a:r>
                    </a:p>
                  </a:txBody>
                  <a:tcPr marL="0" marR="0" marT="0" marB="0" anchor="b">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fontAlgn="b"/>
                      <a:r>
                        <a:rPr lang="en-IN" sz="1300" b="1" i="0" u="none" strike="noStrike" dirty="0">
                          <a:effectLst/>
                          <a:latin typeface="+mn-lt"/>
                        </a:rPr>
                        <a:t>100</a:t>
                      </a:r>
                    </a:p>
                  </a:txBody>
                  <a:tcPr marL="0" marR="0" marT="0" marB="0" anchor="b">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73660">
                <a:tc vMerge="1">
                  <a:txBody>
                    <a:bodyPr/>
                    <a:lstStyle/>
                    <a:p>
                      <a:endParaRPr lang="en-IN"/>
                    </a:p>
                  </a:txBody>
                  <a:tcPr/>
                </a:tc>
                <a:tc>
                  <a:txBody>
                    <a:bodyPr/>
                    <a:lstStyle/>
                    <a:p>
                      <a:pPr algn="l" rtl="0" fontAlgn="t"/>
                      <a:endParaRPr lang="en-US" sz="400" b="1" i="0" u="none" strike="noStrike" dirty="0">
                        <a:solidFill>
                          <a:srgbClr val="5F5F5F"/>
                        </a:solidFill>
                        <a:effectLst/>
                        <a:latin typeface="+mn-lt"/>
                      </a:endParaRP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endParaRPr lang="en-US" sz="300" b="0" i="0" u="none" strike="noStrike" dirty="0">
                        <a:solidFill>
                          <a:srgbClr val="5F5F5F"/>
                        </a:solidFill>
                        <a:effectLst/>
                        <a:latin typeface="+mn-lt"/>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15900">
                <a:tc vMerge="1">
                  <a:txBody>
                    <a:bodyPr/>
                    <a:lstStyle/>
                    <a:p>
                      <a:endParaRPr lang="en-US"/>
                    </a:p>
                  </a:txBody>
                  <a:tcPr/>
                </a:tc>
                <a:tc>
                  <a:txBody>
                    <a:bodyPr/>
                    <a:lstStyle/>
                    <a:p>
                      <a:pPr algn="l" rtl="0" fontAlgn="t"/>
                      <a:r>
                        <a:rPr lang="en-US" sz="1300" b="0" i="1" u="none" strike="noStrike" dirty="0">
                          <a:solidFill>
                            <a:srgbClr val="5F5F5F"/>
                          </a:solidFill>
                          <a:effectLst/>
                          <a:latin typeface="+mn-lt"/>
                        </a:rPr>
                        <a:t>(Favorable Consumers)</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r>
                        <a:rPr lang="en-GB" sz="1300" b="0" i="1" u="none" strike="noStrike" dirty="0">
                          <a:solidFill>
                            <a:srgbClr val="5F5F5F"/>
                          </a:solidFill>
                          <a:effectLst/>
                          <a:latin typeface="+mn-lt"/>
                        </a:rPr>
                        <a:t>(144)</a:t>
                      </a:r>
                      <a:endParaRPr lang="en-US" sz="1300" b="0" i="1" u="none" strike="noStrike" dirty="0">
                        <a:solidFill>
                          <a:srgbClr val="5F5F5F"/>
                        </a:solidFill>
                        <a:effectLst/>
                        <a:latin typeface="+mn-lt"/>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GB" sz="1300" b="0" i="1" u="none" strike="noStrike" dirty="0">
                          <a:solidFill>
                            <a:srgbClr val="5F5F5F"/>
                          </a:solidFill>
                          <a:effectLst/>
                          <a:latin typeface="+mn-lt"/>
                        </a:rPr>
                        <a:t>(153)</a:t>
                      </a: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GB" sz="1300" b="0" i="1" u="none" strike="noStrike" dirty="0">
                          <a:solidFill>
                            <a:srgbClr val="5F5F5F"/>
                          </a:solidFill>
                          <a:effectLst/>
                          <a:latin typeface="+mn-lt"/>
                        </a:rPr>
                        <a:t>(68)</a:t>
                      </a: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GB" sz="1300" b="0" i="1" u="none" strike="noStrike" dirty="0">
                          <a:solidFill>
                            <a:srgbClr val="5F5F5F"/>
                          </a:solidFill>
                          <a:effectLst/>
                          <a:latin typeface="+mn-lt"/>
                        </a:rPr>
                        <a:t>(75)</a:t>
                      </a: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endParaRPr lang="en-US" sz="1300" b="0" i="1"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15900">
                <a:tc vMerge="1">
                  <a:txBody>
                    <a:bodyPr/>
                    <a:lstStyle/>
                    <a:p>
                      <a:endParaRPr lang="en-US"/>
                    </a:p>
                  </a:txBody>
                  <a:tcPr/>
                </a:tc>
                <a:tc>
                  <a:txBody>
                    <a:bodyPr/>
                    <a:lstStyle/>
                    <a:p>
                      <a:pPr algn="l" rtl="0" fontAlgn="t"/>
                      <a:r>
                        <a:rPr lang="en-US" sz="1300" b="0" i="0" u="none" strike="noStrike" dirty="0">
                          <a:solidFill>
                            <a:srgbClr val="5F5F5F"/>
                          </a:solidFill>
                          <a:effectLst/>
                          <a:latin typeface="+mn-lt"/>
                        </a:rPr>
                        <a:t>   Claimed Trial Units </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r>
                        <a:rPr lang="en-US" sz="1300" b="0" i="0" u="none" strike="noStrike" dirty="0">
                          <a:solidFill>
                            <a:srgbClr val="5F5F5F"/>
                          </a:solidFill>
                          <a:effectLst/>
                          <a:latin typeface="+mn-lt"/>
                        </a:rPr>
                        <a:t>2.3</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1" i="0" u="none" strike="noStrike" dirty="0">
                          <a:solidFill>
                            <a:srgbClr val="5F5F5F"/>
                          </a:solidFill>
                          <a:effectLst/>
                          <a:latin typeface="+mn-lt"/>
                        </a:rPr>
                        <a:t>3.2</a:t>
                      </a:r>
                      <a:r>
                        <a:rPr lang="en-US" sz="1300" b="1" i="0" u="none" strike="noStrike" baseline="30000" dirty="0">
                          <a:solidFill>
                            <a:srgbClr val="5F5F5F"/>
                          </a:solidFill>
                          <a:effectLst/>
                          <a:latin typeface="+mn-lt"/>
                        </a:rPr>
                        <a:t>A</a:t>
                      </a:r>
                      <a:endParaRPr lang="en-US" sz="1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1" i="0" u="none" strike="noStrike" dirty="0">
                          <a:solidFill>
                            <a:srgbClr val="5F5F5F"/>
                          </a:solidFill>
                          <a:effectLst/>
                          <a:latin typeface="+mn-lt"/>
                        </a:rPr>
                        <a:t>136</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0" u="none" strike="noStrike" dirty="0">
                          <a:solidFill>
                            <a:srgbClr val="5F5F5F"/>
                          </a:solidFill>
                          <a:effectLst/>
                          <a:latin typeface="+mn-lt"/>
                        </a:rPr>
                        <a:t>1.7</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0" i="0" u="none" strike="noStrike" dirty="0">
                          <a:solidFill>
                            <a:srgbClr val="5F5F5F"/>
                          </a:solidFill>
                          <a:effectLst/>
                          <a:latin typeface="+mn-lt"/>
                        </a:rPr>
                        <a:t>1.8</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a:noFill/>
                    </a:lnB>
                  </a:tcPr>
                </a:tc>
                <a:tc>
                  <a:txBody>
                    <a:bodyPr/>
                    <a:lstStyle/>
                    <a:p>
                      <a:pPr algn="ctr" rtl="0" fontAlgn="ctr">
                        <a:defRPr/>
                      </a:pPr>
                      <a:r>
                        <a:rPr lang="en-US" sz="1300" b="1" i="0" u="none" strike="noStrike" dirty="0">
                          <a:solidFill>
                            <a:srgbClr val="5F5F5F"/>
                          </a:solidFill>
                          <a:effectLst/>
                          <a:latin typeface="+mn-lt"/>
                        </a:rPr>
                        <a:t>110</a:t>
                      </a: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15900">
                <a:tc vMerge="1">
                  <a:txBody>
                    <a:bodyPr/>
                    <a:lstStyle/>
                    <a:p>
                      <a:endParaRPr lang="en-US"/>
                    </a:p>
                  </a:txBody>
                  <a:tcPr/>
                </a:tc>
                <a:tc>
                  <a:txBody>
                    <a:bodyPr/>
                    <a:lstStyle/>
                    <a:p>
                      <a:pPr algn="l" rtl="0" fontAlgn="t"/>
                      <a:r>
                        <a:rPr lang="en-US" sz="1300" b="0" i="0" u="none" strike="noStrike" dirty="0">
                          <a:solidFill>
                            <a:srgbClr val="5F5F5F"/>
                          </a:solidFill>
                          <a:effectLst/>
                          <a:latin typeface="+mn-lt"/>
                        </a:rPr>
                        <a:t>   Claimed Annual Purchase Frequency</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p>
                      <a:pPr algn="ctr" rtl="0" fontAlgn="ctr">
                        <a:defRPr/>
                      </a:pPr>
                      <a:r>
                        <a:rPr lang="en-US" sz="1300" b="0" i="0" u="none" strike="noStrike" dirty="0">
                          <a:solidFill>
                            <a:srgbClr val="5F5F5F"/>
                          </a:solidFill>
                          <a:effectLst/>
                          <a:latin typeface="+mn-lt"/>
                        </a:rPr>
                        <a:t>27.3</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rtl="0" fontAlgn="ctr">
                        <a:defRPr/>
                      </a:pPr>
                      <a:r>
                        <a:rPr lang="en-US" sz="1300" b="1" i="0" u="none" strike="noStrike" dirty="0">
                          <a:solidFill>
                            <a:srgbClr val="5F5F5F"/>
                          </a:solidFill>
                          <a:effectLst/>
                          <a:latin typeface="+mn-lt"/>
                        </a:rPr>
                        <a:t>34.7</a:t>
                      </a:r>
                      <a:r>
                        <a:rPr lang="en-US" sz="1300" b="1" i="0" u="none" strike="noStrike" baseline="30000" dirty="0">
                          <a:solidFill>
                            <a:srgbClr val="5F5F5F"/>
                          </a:solidFill>
                          <a:effectLst/>
                          <a:latin typeface="+mn-lt"/>
                        </a:rPr>
                        <a:t>A</a:t>
                      </a:r>
                      <a:endParaRPr lang="en-US" sz="1300" b="0" i="0" u="none" strike="noStrike" dirty="0">
                        <a:solidFill>
                          <a:srgbClr val="5F5F5F"/>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rtl="0" fontAlgn="ctr">
                        <a:defRPr/>
                      </a:pPr>
                      <a:r>
                        <a:rPr lang="en-US" sz="1300" b="1" i="0" u="none" strike="noStrike" dirty="0">
                          <a:solidFill>
                            <a:srgbClr val="5F5F5F"/>
                          </a:solidFill>
                          <a:effectLst/>
                          <a:latin typeface="+mn-lt"/>
                        </a:rPr>
                        <a:t>127</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rtl="0" fontAlgn="ctr">
                        <a:defRPr/>
                      </a:pPr>
                      <a:r>
                        <a:rPr lang="en-US" sz="1300" b="0" i="0" u="none" strike="noStrike" dirty="0">
                          <a:solidFill>
                            <a:srgbClr val="5F5F5F"/>
                          </a:solidFill>
                          <a:effectLst/>
                          <a:latin typeface="+mn-lt"/>
                        </a:rPr>
                        <a:t>21.1</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rtl="0" fontAlgn="ctr">
                        <a:defRPr/>
                      </a:pPr>
                      <a:r>
                        <a:rPr lang="en-US" sz="1300" b="0" i="0" u="none" strike="noStrike" dirty="0">
                          <a:solidFill>
                            <a:srgbClr val="5F5F5F"/>
                          </a:solidFill>
                          <a:effectLst/>
                          <a:latin typeface="+mn-lt"/>
                        </a:rPr>
                        <a:t>16.3</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rtl="0" fontAlgn="ctr">
                        <a:defRPr/>
                      </a:pPr>
                      <a:r>
                        <a:rPr lang="en-US" sz="1300" b="1" i="0" u="none" strike="noStrike" dirty="0">
                          <a:solidFill>
                            <a:srgbClr val="5F5F5F"/>
                          </a:solidFill>
                          <a:effectLst/>
                          <a:latin typeface="+mn-lt"/>
                        </a:rPr>
                        <a:t>77</a:t>
                      </a: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r h="256540">
                <a:tc vMerge="1">
                  <a:txBody>
                    <a:bodyPr/>
                    <a:lstStyle/>
                    <a:p>
                      <a:pPr algn="ctr" rtl="0" fontAlgn="ctr">
                        <a:defRPr/>
                      </a:pPr>
                      <a:endParaRPr lang="en-US" sz="1400" b="1" i="0" u="none" strike="noStrike" dirty="0">
                        <a:solidFill>
                          <a:srgbClr val="FFFFFF"/>
                        </a:solidFill>
                        <a:effectLst/>
                        <a:latin typeface="+mn-lt"/>
                      </a:endParaRPr>
                    </a:p>
                  </a:txBody>
                  <a:tcPr marL="9472" marR="9472" marT="9472" marB="0" vert="vert270" anchor="ctr">
                    <a:lnL>
                      <a:noFill/>
                    </a:lnL>
                    <a:lnR w="38100" cap="flat" cmpd="sng" algn="ctr">
                      <a:solidFill>
                        <a:schemeClr val="bg1"/>
                      </a:solidFill>
                      <a:prstDash val="solid"/>
                      <a:round/>
                      <a:headEnd type="none" w="med" len="med"/>
                      <a:tailEnd type="none" w="med" len="med"/>
                    </a:lnR>
                    <a:lnT>
                      <a:noFill/>
                    </a:lnT>
                    <a:lnB>
                      <a:noFill/>
                    </a:lnB>
                    <a:solidFill>
                      <a:srgbClr val="474747"/>
                    </a:solidFill>
                  </a:tcPr>
                </a:tc>
                <a:tc>
                  <a:txBody>
                    <a:bodyPr/>
                    <a:lstStyle/>
                    <a:p>
                      <a:pPr algn="l" rtl="0" fontAlgn="t"/>
                      <a:r>
                        <a:rPr lang="en-US" sz="1600" b="1" i="0" u="none" strike="noStrike" dirty="0">
                          <a:solidFill>
                            <a:schemeClr val="bg1"/>
                          </a:solidFill>
                          <a:effectLst/>
                          <a:latin typeface="+mn-lt"/>
                        </a:rPr>
                        <a:t>Relaunch Potential Score (RPS)</a:t>
                      </a:r>
                    </a:p>
                  </a:txBody>
                  <a:tcPr marL="85725" marR="9525" marT="1270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gridSpan="6">
                  <a:txBody>
                    <a:bodyPr/>
                    <a:lstStyle/>
                    <a:p>
                      <a:pPr algn="ctr" rtl="0" fontAlgn="ctr">
                        <a:defRPr/>
                      </a:pPr>
                      <a:r>
                        <a:rPr lang="en-US" sz="1600" b="1" i="0" u="none" strike="noStrike" dirty="0">
                          <a:solidFill>
                            <a:schemeClr val="bg1"/>
                          </a:solidFill>
                          <a:effectLst/>
                          <a:latin typeface="+mn-lt"/>
                        </a:rPr>
                        <a:t>101 </a:t>
                      </a:r>
                    </a:p>
                  </a:txBody>
                  <a:tcPr marL="0" marR="0" marT="0" marB="0" anchor="ctr">
                    <a:lnL w="12700" cap="flat" cmpd="sng" algn="ctr">
                      <a:solidFill>
                        <a:schemeClr val="bg1"/>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solidFill>
                  </a:tcPr>
                </a:tc>
                <a:tc hMerge="1">
                  <a:txBody>
                    <a:bodyPr/>
                    <a:lstStyle/>
                    <a:p>
                      <a:pPr algn="ctr" rtl="0" fontAlgn="ctr">
                        <a:defRPr/>
                      </a:pPr>
                      <a:endParaRPr lang="en-US" sz="1050" b="1" i="0" u="none" strike="noStrike" dirty="0">
                        <a:solidFill>
                          <a:schemeClr val="bg1"/>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solidFill>
                  </a:tcPr>
                </a:tc>
                <a:tc hMerge="1">
                  <a:txBody>
                    <a:bodyPr/>
                    <a:lstStyle/>
                    <a:p>
                      <a:pPr algn="ctr" rtl="0" fontAlgn="ctr">
                        <a:defRPr/>
                      </a:pPr>
                      <a:endParaRPr lang="en-US" sz="1050" b="1" i="0" u="none" strike="noStrike" dirty="0">
                        <a:solidFill>
                          <a:schemeClr val="bg1"/>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solidFill>
                  </a:tcPr>
                </a:tc>
                <a:tc hMerge="1">
                  <a:txBody>
                    <a:bodyPr/>
                    <a:lstStyle/>
                    <a:p>
                      <a:pPr algn="ctr" rtl="0" fontAlgn="ctr">
                        <a:defRPr/>
                      </a:pPr>
                      <a:endParaRPr lang="en-US" sz="1050" b="1" i="0" u="none" strike="noStrike" dirty="0">
                        <a:solidFill>
                          <a:schemeClr val="bg1"/>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solidFill>
                  </a:tcPr>
                </a:tc>
                <a:tc hMerge="1">
                  <a:txBody>
                    <a:bodyPr/>
                    <a:lstStyle/>
                    <a:p>
                      <a:pPr algn="ctr" rtl="0" fontAlgn="ctr">
                        <a:defRPr/>
                      </a:pPr>
                      <a:endParaRPr lang="en-US" sz="1050" b="1" i="0" u="none" strike="noStrike" dirty="0">
                        <a:solidFill>
                          <a:schemeClr val="bg1"/>
                        </a:solidFill>
                        <a:effectLst/>
                        <a:latin typeface="+mn-lt"/>
                      </a:endParaRP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solidFill>
                  </a:tcPr>
                </a:tc>
                <a:tc hMerge="1">
                  <a:txBody>
                    <a:bodyPr/>
                    <a:lstStyle/>
                    <a:p>
                      <a:pPr algn="ctr" rtl="0" fontAlgn="ctr">
                        <a:defRPr/>
                      </a:pPr>
                      <a:endParaRPr lang="en-US" sz="1050" b="1" i="0" u="none" strike="noStrike" dirty="0">
                        <a:solidFill>
                          <a:schemeClr val="bg1"/>
                        </a:solidFill>
                        <a:effectLst/>
                        <a:latin typeface="+mn-lt"/>
                      </a:endParaRPr>
                    </a:p>
                  </a:txBody>
                  <a:tcPr marL="0" marR="0" marT="0" marB="0" anchor="ctr">
                    <a:lnL w="6350" cap="flat" cmpd="sng" algn="ctr">
                      <a:solidFill>
                        <a:srgbClr val="F2F2F2"/>
                      </a:solidFill>
                      <a:prstDash val="solid"/>
                      <a:round/>
                      <a:headEnd type="none" w="med" len="med"/>
                      <a:tailEnd type="none" w="med" len="med"/>
                    </a:lnL>
                    <a:lnR w="8450" cap="flat" cmpd="sng" algn="ctr">
                      <a:solidFill>
                        <a:srgbClr val="F2F2F2"/>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18"/>
                  </a:ext>
                </a:extLst>
              </a:tr>
            </a:tbl>
          </a:graphicData>
        </a:graphic>
      </p:graphicFrame>
      <p:sp>
        <p:nvSpPr>
          <p:cNvPr id="8" name="Rectangle 7"/>
          <p:cNvSpPr/>
          <p:nvPr/>
        </p:nvSpPr>
        <p:spPr>
          <a:xfrm>
            <a:off x="634422" y="5968404"/>
            <a:ext cx="8311307" cy="619780"/>
          </a:xfrm>
          <a:prstGeom prst="rect">
            <a:avLst/>
          </a:prstGeom>
          <a:solidFill>
            <a:srgbClr val="00B050"/>
          </a:solidFill>
          <a:ln>
            <a:solidFill>
              <a:srgbClr val="FFCD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i="1" dirty="0">
                <a:solidFill>
                  <a:prstClr val="white"/>
                </a:solidFill>
              </a:rPr>
              <a:t>The “Old Current” concept over-communicated Jammers’ benefits and thus underestimated the restage potential. A “New Current” concept was assessed to yield an RPS of </a:t>
            </a:r>
            <a:r>
              <a:rPr lang="en-US" b="1" i="1" dirty="0">
                <a:solidFill>
                  <a:prstClr val="white"/>
                </a:solidFill>
              </a:rPr>
              <a:t>103</a:t>
            </a:r>
            <a:r>
              <a:rPr lang="en-US" sz="1600" i="1" dirty="0">
                <a:solidFill>
                  <a:prstClr val="white"/>
                </a:solidFill>
              </a:rPr>
              <a:t>. </a:t>
            </a:r>
          </a:p>
        </p:txBody>
      </p:sp>
      <p:sp>
        <p:nvSpPr>
          <p:cNvPr id="3" name="TextBox 2"/>
          <p:cNvSpPr txBox="1"/>
          <p:nvPr/>
        </p:nvSpPr>
        <p:spPr>
          <a:xfrm>
            <a:off x="2307285" y="6594807"/>
            <a:ext cx="4922874" cy="261610"/>
          </a:xfrm>
          <a:prstGeom prst="rect">
            <a:avLst/>
          </a:prstGeom>
          <a:noFill/>
        </p:spPr>
        <p:txBody>
          <a:bodyPr wrap="square" rtlCol="0">
            <a:spAutoFit/>
          </a:bodyPr>
          <a:lstStyle/>
          <a:p>
            <a:pPr algn="ctr"/>
            <a:r>
              <a:rPr lang="en-US" sz="1100" dirty="0">
                <a:solidFill>
                  <a:schemeClr val="bg1"/>
                </a:solidFill>
              </a:rPr>
              <a:t>*Source: KA Jammers Restage Topline report</a:t>
            </a:r>
          </a:p>
        </p:txBody>
      </p:sp>
    </p:spTree>
    <p:extLst>
      <p:ext uri="{BB962C8B-B14F-4D97-AF65-F5344CB8AC3E}">
        <p14:creationId xmlns:p14="http://schemas.microsoft.com/office/powerpoint/2010/main" val="2146591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72" y="125138"/>
            <a:ext cx="7993672" cy="588735"/>
          </a:xfrm>
        </p:spPr>
        <p:txBody>
          <a:bodyPr>
            <a:normAutofit/>
          </a:bodyPr>
          <a:lstStyle/>
          <a:p>
            <a:r>
              <a:rPr lang="en-US" sz="2800" dirty="0"/>
              <a:t>NAR &amp; Legal Guidelines for Compliance</a:t>
            </a:r>
          </a:p>
        </p:txBody>
      </p:sp>
      <p:sp>
        <p:nvSpPr>
          <p:cNvPr id="3" name="Content Placeholder 2"/>
          <p:cNvSpPr>
            <a:spLocks noGrp="1"/>
          </p:cNvSpPr>
          <p:nvPr>
            <p:ph idx="1"/>
          </p:nvPr>
        </p:nvSpPr>
        <p:spPr>
          <a:xfrm>
            <a:off x="365745" y="1334073"/>
            <a:ext cx="7993672" cy="1576535"/>
          </a:xfrm>
        </p:spPr>
        <p:txBody>
          <a:bodyPr>
            <a:normAutofit/>
          </a:bodyPr>
          <a:lstStyle/>
          <a:p>
            <a:r>
              <a:rPr lang="en-US" sz="1600" b="0" dirty="0"/>
              <a:t>* Serving sizes are calculated based on multiples of the Reference Amount Customarily Consumed (RACC) (US) for each food type.  If your package contains between 200% and 400% of the RACC/RA, then you must determine if it falls into category (2) or category (3).  To check RACC amounts for your product, contact your Regulatory representative. </a:t>
            </a:r>
          </a:p>
          <a:p>
            <a:endParaRPr lang="en-US" b="0" dirty="0"/>
          </a:p>
          <a:p>
            <a:endParaRPr lang="en-US" dirty="0"/>
          </a:p>
        </p:txBody>
      </p:sp>
      <p:sp>
        <p:nvSpPr>
          <p:cNvPr id="4" name="Slide Number Placeholder 3"/>
          <p:cNvSpPr>
            <a:spLocks noGrp="1"/>
          </p:cNvSpPr>
          <p:nvPr>
            <p:ph type="sldNum" sz="quarter" idx="4"/>
          </p:nvPr>
        </p:nvSpPr>
        <p:spPr/>
        <p:txBody>
          <a:bodyPr/>
          <a:lstStyle/>
          <a:p>
            <a:fld id="{F74FB4D9-CF7B-FD4A-8863-716265341524}" type="slidenum">
              <a:rPr lang="en-US" smtClean="0"/>
              <a:pPr/>
              <a:t>37</a:t>
            </a:fld>
            <a:endParaRPr lang="en-US" dirty="0"/>
          </a:p>
        </p:txBody>
      </p:sp>
      <p:sp>
        <p:nvSpPr>
          <p:cNvPr id="5" name="Text Placeholder 4"/>
          <p:cNvSpPr>
            <a:spLocks noGrp="1"/>
          </p:cNvSpPr>
          <p:nvPr>
            <p:ph type="body" idx="13"/>
          </p:nvPr>
        </p:nvSpPr>
        <p:spPr>
          <a:xfrm>
            <a:off x="669925" y="1069402"/>
            <a:ext cx="2646248" cy="273575"/>
          </a:xfrm>
        </p:spPr>
        <p:txBody>
          <a:bodyPr>
            <a:noAutofit/>
          </a:bodyPr>
          <a:lstStyle/>
          <a:p>
            <a:pPr algn="ctr"/>
            <a:r>
              <a:rPr lang="en-US" sz="1600" i="1" u="sng" dirty="0"/>
              <a:t>Serving Sizes</a:t>
            </a:r>
          </a:p>
        </p:txBody>
      </p:sp>
      <p:sp>
        <p:nvSpPr>
          <p:cNvPr id="6" name="TextBox 5"/>
          <p:cNvSpPr txBox="1"/>
          <p:nvPr/>
        </p:nvSpPr>
        <p:spPr>
          <a:xfrm>
            <a:off x="5596238" y="999676"/>
            <a:ext cx="3547761" cy="307777"/>
          </a:xfrm>
          <a:prstGeom prst="rect">
            <a:avLst/>
          </a:prstGeom>
          <a:noFill/>
        </p:spPr>
        <p:txBody>
          <a:bodyPr wrap="square" rtlCol="0">
            <a:spAutoFit/>
          </a:bodyPr>
          <a:lstStyle/>
          <a:p>
            <a:r>
              <a:rPr lang="en-US" sz="1400" dirty="0">
                <a:solidFill>
                  <a:schemeClr val="bg2">
                    <a:lumMod val="50000"/>
                  </a:schemeClr>
                </a:solidFill>
              </a:rPr>
              <a:t>*Source: </a:t>
            </a:r>
            <a:r>
              <a:rPr lang="en-US" sz="1400" dirty="0" err="1">
                <a:solidFill>
                  <a:schemeClr val="bg2">
                    <a:lumMod val="50000"/>
                  </a:schemeClr>
                </a:solidFill>
              </a:rPr>
              <a:t>KraftHeinz</a:t>
            </a:r>
            <a:r>
              <a:rPr lang="en-US" sz="1400" dirty="0">
                <a:solidFill>
                  <a:schemeClr val="bg2">
                    <a:lumMod val="50000"/>
                  </a:schemeClr>
                </a:solidFill>
              </a:rPr>
              <a:t> website, Corporate Affairs</a:t>
            </a:r>
          </a:p>
        </p:txBody>
      </p:sp>
      <p:graphicFrame>
        <p:nvGraphicFramePr>
          <p:cNvPr id="7" name="Diagram 6"/>
          <p:cNvGraphicFramePr/>
          <p:nvPr>
            <p:extLst>
              <p:ext uri="{D42A27DB-BD31-4B8C-83A1-F6EECF244321}">
                <p14:modId xmlns:p14="http://schemas.microsoft.com/office/powerpoint/2010/main" val="1549979066"/>
              </p:ext>
            </p:extLst>
          </p:nvPr>
        </p:nvGraphicFramePr>
        <p:xfrm>
          <a:off x="1286541" y="2721753"/>
          <a:ext cx="6811740" cy="430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472068" y="3038211"/>
            <a:ext cx="8285431" cy="58873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002C5F"/>
                </a:solidFill>
                <a:latin typeface="+mj-lt"/>
                <a:ea typeface="+mj-ea"/>
                <a:cs typeface="+mj-cs"/>
              </a:defRPr>
            </a:lvl1pPr>
          </a:lstStyle>
          <a:p>
            <a:r>
              <a:rPr lang="en-US" sz="2800" dirty="0"/>
              <a:t>FDA Definitions – Good Source, Excellent Source, Total</a:t>
            </a:r>
          </a:p>
        </p:txBody>
      </p:sp>
      <p:sp>
        <p:nvSpPr>
          <p:cNvPr id="9" name="TextBox 8"/>
          <p:cNvSpPr txBox="1"/>
          <p:nvPr/>
        </p:nvSpPr>
        <p:spPr>
          <a:xfrm>
            <a:off x="2562448" y="6305114"/>
            <a:ext cx="4625161" cy="338554"/>
          </a:xfrm>
          <a:prstGeom prst="rect">
            <a:avLst/>
          </a:prstGeom>
          <a:noFill/>
        </p:spPr>
        <p:txBody>
          <a:bodyPr wrap="square" rtlCol="0">
            <a:spAutoFit/>
          </a:bodyPr>
          <a:lstStyle/>
          <a:p>
            <a:r>
              <a:rPr lang="en-US" sz="1600" dirty="0"/>
              <a:t>*Claims must be met at the end of product shelf life*</a:t>
            </a:r>
          </a:p>
        </p:txBody>
      </p:sp>
    </p:spTree>
    <p:extLst>
      <p:ext uri="{BB962C8B-B14F-4D97-AF65-F5344CB8AC3E}">
        <p14:creationId xmlns:p14="http://schemas.microsoft.com/office/powerpoint/2010/main" val="486428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50" y="95697"/>
            <a:ext cx="9241961" cy="996051"/>
          </a:xfrm>
        </p:spPr>
        <p:txBody>
          <a:bodyPr anchor="b">
            <a:noAutofit/>
          </a:bodyPr>
          <a:lstStyle/>
          <a:p>
            <a:r>
              <a:rPr lang="en-US" sz="1800" dirty="0"/>
              <a:t>List of considerations as defined by Corporate Affairs in </a:t>
            </a:r>
            <a:r>
              <a:rPr lang="en-US" sz="1800" i="1" u="sng" dirty="0"/>
              <a:t>GENERAL PRINCIPLES FOR THE ADDITION OF OR CHANGE IN NUTRIENTS TO FOODS, 2012 </a:t>
            </a:r>
            <a:br>
              <a:rPr lang="en-US" sz="1800" dirty="0"/>
            </a:br>
            <a:endParaRPr lang="en-US" sz="1800" dirty="0"/>
          </a:p>
        </p:txBody>
      </p:sp>
      <p:sp>
        <p:nvSpPr>
          <p:cNvPr id="3" name="Content Placeholder 2"/>
          <p:cNvSpPr>
            <a:spLocks noGrp="1"/>
          </p:cNvSpPr>
          <p:nvPr>
            <p:ph idx="1"/>
          </p:nvPr>
        </p:nvSpPr>
        <p:spPr>
          <a:xfrm>
            <a:off x="536448" y="1409700"/>
            <a:ext cx="8380540" cy="5227639"/>
          </a:xfrm>
        </p:spPr>
        <p:txBody>
          <a:bodyPr>
            <a:normAutofit fontScale="77500" lnSpcReduction="20000"/>
          </a:bodyPr>
          <a:lstStyle/>
          <a:p>
            <a:pPr marL="0" indent="0">
              <a:buNone/>
            </a:pPr>
            <a:r>
              <a:rPr lang="en-US" dirty="0"/>
              <a:t>2. Nutrients that may deliver a health or wellness and/or functional benefit: </a:t>
            </a:r>
          </a:p>
          <a:p>
            <a:pPr marL="0" indent="0">
              <a:buNone/>
            </a:pPr>
            <a:endParaRPr lang="en-US" dirty="0"/>
          </a:p>
          <a:p>
            <a:r>
              <a:rPr lang="en-US" sz="1900" b="0" dirty="0"/>
              <a:t>a. What is/are the proposed nutrient(s)/ingredient(s)? </a:t>
            </a:r>
          </a:p>
          <a:p>
            <a:r>
              <a:rPr lang="en-US" sz="1900" b="0" dirty="0"/>
              <a:t>b. What level is proposed for addition? What level is naturally occurring in the food? What level of addition is scientifically accepted to for a claimable benefit? </a:t>
            </a:r>
          </a:p>
          <a:p>
            <a:r>
              <a:rPr lang="en-US" sz="1900" b="0" dirty="0"/>
              <a:t>c. Is the nutrient deficient, inadequate or a public health concern in the intended population? </a:t>
            </a:r>
          </a:p>
          <a:p>
            <a:r>
              <a:rPr lang="en-US" sz="1900" b="0" dirty="0"/>
              <a:t>d. Have tolerable upper limits been established for the nutrient and, if so, does the intended level of the consumption in the diet, which would include the consumption of our product, result in approaching the upper level? </a:t>
            </a:r>
          </a:p>
          <a:p>
            <a:r>
              <a:rPr lang="en-US" sz="1900" b="0" dirty="0"/>
              <a:t>e. Is the proposed level considered safe not only for the targeted population but also for other subpopulations and vulnerable populations? </a:t>
            </a:r>
          </a:p>
          <a:p>
            <a:r>
              <a:rPr lang="en-US" sz="1900" b="0" dirty="0"/>
              <a:t>f. How strong is the scientific support for the role of the nutrient(s)/ingredient(s) in delivering a specific health or wellness and/or functional benefit? </a:t>
            </a:r>
          </a:p>
          <a:p>
            <a:r>
              <a:rPr lang="en-US" sz="1900" b="0" dirty="0"/>
              <a:t>g. What form of the nutrient is proposed for addition and is that form bioavailable? </a:t>
            </a:r>
          </a:p>
          <a:p>
            <a:r>
              <a:rPr lang="en-US" sz="1900" b="0" dirty="0"/>
              <a:t>h. Will the nutrient be stable in the food during processing? </a:t>
            </a:r>
          </a:p>
          <a:p>
            <a:r>
              <a:rPr lang="en-US" sz="1900" b="0" dirty="0" err="1"/>
              <a:t>i</a:t>
            </a:r>
            <a:r>
              <a:rPr lang="en-US" sz="1900" b="0" dirty="0"/>
              <a:t>. Will the nutrient be stable in the food over shelf life? </a:t>
            </a:r>
          </a:p>
          <a:p>
            <a:r>
              <a:rPr lang="en-US" sz="1900" b="0" dirty="0"/>
              <a:t>j. Is the overage, i.e., the level of nutrient added to ensure sufficient level to maintain the claim is present over shelf life, considered in your calculation? </a:t>
            </a:r>
          </a:p>
          <a:p>
            <a:r>
              <a:rPr lang="en-US" sz="1900" b="0" dirty="0"/>
              <a:t>k. Are there any interactions between the nutrient and other nutrients in the food when on the shelf or when prepared? </a:t>
            </a:r>
          </a:p>
          <a:p>
            <a:r>
              <a:rPr lang="en-US" sz="1900" b="0" dirty="0"/>
              <a:t>l. Is there evidence to suggest that adding the particular nutrient(s) to the food would benefit the population consuming the product? </a:t>
            </a:r>
          </a:p>
          <a:p>
            <a:r>
              <a:rPr lang="en-US" sz="1900" b="0" dirty="0"/>
              <a:t>m. Is the proposed level considered safe for the population? </a:t>
            </a:r>
          </a:p>
          <a:p>
            <a:endParaRPr lang="en-US" dirty="0"/>
          </a:p>
        </p:txBody>
      </p:sp>
      <p:sp>
        <p:nvSpPr>
          <p:cNvPr id="5" name="Text Placeholder 4"/>
          <p:cNvSpPr>
            <a:spLocks noGrp="1"/>
          </p:cNvSpPr>
          <p:nvPr>
            <p:ph type="body" idx="13"/>
          </p:nvPr>
        </p:nvSpPr>
        <p:spPr>
          <a:xfrm>
            <a:off x="923316" y="1008242"/>
            <a:ext cx="7135596" cy="401458"/>
          </a:xfrm>
        </p:spPr>
        <p:txBody>
          <a:bodyPr>
            <a:normAutofit fontScale="77500" lnSpcReduction="20000"/>
          </a:bodyPr>
          <a:lstStyle/>
          <a:p>
            <a:r>
              <a:rPr lang="en-US" sz="2000" dirty="0">
                <a:solidFill>
                  <a:srgbClr val="FF0000"/>
                </a:solidFill>
              </a:rPr>
              <a:t>“APPENDIX II: QUESTIONS TO CONSIDER FOR NUTRIENT ADDITION” </a:t>
            </a:r>
          </a:p>
        </p:txBody>
      </p:sp>
    </p:spTree>
    <p:extLst>
      <p:ext uri="{BB962C8B-B14F-4D97-AF65-F5344CB8AC3E}">
        <p14:creationId xmlns:p14="http://schemas.microsoft.com/office/powerpoint/2010/main" val="118745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92" y="155272"/>
            <a:ext cx="7865426" cy="457200"/>
          </a:xfrm>
        </p:spPr>
        <p:txBody>
          <a:bodyPr>
            <a:noAutofit/>
          </a:bodyPr>
          <a:lstStyle/>
          <a:p>
            <a:r>
              <a:rPr lang="en-US" sz="2000" dirty="0" err="1"/>
              <a:t>Affinova</a:t>
            </a:r>
            <a:r>
              <a:rPr lang="en-US" sz="2000" dirty="0"/>
              <a:t> Methodology, Tested Concepts and Conclusions</a:t>
            </a:r>
          </a:p>
        </p:txBody>
      </p:sp>
      <p:sp>
        <p:nvSpPr>
          <p:cNvPr id="15" name="Content Placeholder 2"/>
          <p:cNvSpPr txBox="1">
            <a:spLocks/>
          </p:cNvSpPr>
          <p:nvPr/>
        </p:nvSpPr>
        <p:spPr>
          <a:xfrm>
            <a:off x="564037" y="525404"/>
            <a:ext cx="8548580" cy="2810106"/>
          </a:xfrm>
          <a:prstGeom prst="rect">
            <a:avLst/>
          </a:prstGeom>
        </p:spPr>
        <p:txBody>
          <a:bodyPr>
            <a:normAutofit/>
          </a:bodyPr>
          <a:lstStyle>
            <a:lvl1pPr marL="342900" indent="-342900" algn="l" defTabSz="457200" rtl="0" eaLnBrk="1" latinLnBrk="0" hangingPunct="1">
              <a:spcBef>
                <a:spcPct val="20000"/>
              </a:spcBef>
              <a:buFont typeface="Arial"/>
              <a:buChar char="•"/>
              <a:defRPr sz="1800" b="1" kern="1200">
                <a:solidFill>
                  <a:srgbClr val="6C6F7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6C6F7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6C6F70"/>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rgbClr val="6C6F70"/>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6C6F7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rgbClr val="E87722"/>
                </a:solidFill>
              </a:rPr>
              <a:t>3 Top Concepts  (TCs) optimize</a:t>
            </a:r>
            <a:r>
              <a:rPr lang="en-US" sz="1400" dirty="0"/>
              <a:t>:</a:t>
            </a:r>
          </a:p>
          <a:p>
            <a:pPr lvl="1"/>
            <a:r>
              <a:rPr lang="en-US" sz="1300" dirty="0"/>
              <a:t>Preference is shown for </a:t>
            </a:r>
            <a:r>
              <a:rPr lang="en-US" sz="1300" b="1" dirty="0"/>
              <a:t>health/wellness RTBs </a:t>
            </a:r>
            <a:r>
              <a:rPr lang="en-US" sz="1300" dirty="0"/>
              <a:t>(35% less sugar than soda, Vitamin C), </a:t>
            </a:r>
            <a:r>
              <a:rPr lang="en-US" sz="1300" b="1" dirty="0"/>
              <a:t>flavor</a:t>
            </a:r>
            <a:r>
              <a:rPr lang="en-US" sz="1300" dirty="0"/>
              <a:t> </a:t>
            </a:r>
            <a:r>
              <a:rPr lang="en-US" sz="1300" b="1" dirty="0"/>
              <a:t>variety</a:t>
            </a:r>
            <a:r>
              <a:rPr lang="en-US" sz="1300" dirty="0"/>
              <a:t> mentions, </a:t>
            </a:r>
            <a:r>
              <a:rPr lang="en-US" sz="1300" b="1" dirty="0"/>
              <a:t>Unsweetened Mix </a:t>
            </a:r>
            <a:r>
              <a:rPr lang="en-US" sz="1300" dirty="0" err="1"/>
              <a:t>Hero’d</a:t>
            </a:r>
            <a:r>
              <a:rPr lang="en-US" sz="1300" dirty="0"/>
              <a:t> product (secondarily Jammers in one TC)</a:t>
            </a:r>
          </a:p>
          <a:p>
            <a:pPr marL="228600" indent="-228600" eaLnBrk="0" fontAlgn="base" hangingPunct="0">
              <a:spcBef>
                <a:spcPts val="1600"/>
              </a:spcBef>
              <a:spcAft>
                <a:spcPct val="0"/>
              </a:spcAft>
              <a:buFontTx/>
              <a:buChar char="•"/>
            </a:pPr>
            <a:r>
              <a:rPr lang="en-US" sz="1400" kern="0" dirty="0">
                <a:solidFill>
                  <a:srgbClr val="333333"/>
                </a:solidFill>
                <a:latin typeface="Arial"/>
                <a:ea typeface="ＭＳ Ｐゴシック" pitchFamily="34" charset="-128"/>
              </a:rPr>
              <a:t>As tested, a Kool-Aid restage generates significant preference lifts over current, with </a:t>
            </a:r>
            <a:r>
              <a:rPr lang="en-US" sz="1400" kern="0" dirty="0">
                <a:solidFill>
                  <a:srgbClr val="E87722"/>
                </a:solidFill>
                <a:latin typeface="Arial"/>
                <a:ea typeface="ＭＳ Ｐゴシック" pitchFamily="34" charset="-128"/>
              </a:rPr>
              <a:t>TC 1 </a:t>
            </a:r>
            <a:r>
              <a:rPr lang="en-US" sz="1400" kern="0" dirty="0">
                <a:solidFill>
                  <a:srgbClr val="333333"/>
                </a:solidFill>
                <a:latin typeface="Arial"/>
                <a:ea typeface="ＭＳ Ｐゴシック" pitchFamily="34" charset="-128"/>
              </a:rPr>
              <a:t>(Value+ Sugar Control), </a:t>
            </a:r>
            <a:r>
              <a:rPr lang="en-US" sz="1400" kern="0" dirty="0">
                <a:solidFill>
                  <a:srgbClr val="E87722"/>
                </a:solidFill>
                <a:latin typeface="Arial"/>
                <a:ea typeface="ＭＳ Ｐゴシック" pitchFamily="34" charset="-128"/>
              </a:rPr>
              <a:t>TC 2 </a:t>
            </a:r>
            <a:r>
              <a:rPr lang="en-US" sz="1400" kern="0" dirty="0">
                <a:solidFill>
                  <a:srgbClr val="333333"/>
                </a:solidFill>
                <a:latin typeface="Arial"/>
                <a:ea typeface="ＭＳ Ｐゴシック" pitchFamily="34" charset="-128"/>
              </a:rPr>
              <a:t>(Childhood Memories) and </a:t>
            </a:r>
            <a:r>
              <a:rPr lang="en-US" sz="1400" kern="0" dirty="0">
                <a:solidFill>
                  <a:srgbClr val="E87722"/>
                </a:solidFill>
                <a:latin typeface="Arial"/>
                <a:ea typeface="ＭＳ Ｐゴシック" pitchFamily="34" charset="-128"/>
              </a:rPr>
              <a:t>Pre-Optimized Concept Optimal Sugar Control </a:t>
            </a:r>
            <a:r>
              <a:rPr lang="en-US" sz="1400" kern="0" dirty="0">
                <a:solidFill>
                  <a:srgbClr val="333333"/>
                </a:solidFill>
                <a:latin typeface="Arial"/>
                <a:ea typeface="ＭＳ Ｐゴシック" pitchFamily="34" charset="-128"/>
              </a:rPr>
              <a:t>garnering the </a:t>
            </a:r>
            <a:r>
              <a:rPr lang="en-US" sz="1400" kern="0" dirty="0">
                <a:solidFill>
                  <a:srgbClr val="E87722"/>
                </a:solidFill>
                <a:latin typeface="Arial"/>
                <a:ea typeface="ＭＳ Ｐゴシック" pitchFamily="34" charset="-128"/>
              </a:rPr>
              <a:t>strongest lift over current (+ ~54%)</a:t>
            </a:r>
            <a:r>
              <a:rPr lang="en-US" sz="1400" kern="0" dirty="0">
                <a:solidFill>
                  <a:srgbClr val="333333"/>
                </a:solidFill>
                <a:latin typeface="Arial"/>
                <a:ea typeface="ＭＳ Ｐゴシック" pitchFamily="34" charset="-128"/>
              </a:rPr>
              <a:t>.</a:t>
            </a:r>
          </a:p>
          <a:p>
            <a:pPr marL="342900" lvl="1" indent="-342900">
              <a:buFont typeface="Arial" pitchFamily="34" charset="0"/>
              <a:buChar char="•"/>
            </a:pPr>
            <a:r>
              <a:rPr lang="en-US" sz="1300" dirty="0"/>
              <a:t>Consumers specifically </a:t>
            </a:r>
            <a:r>
              <a:rPr lang="en-US" sz="1300" b="1" dirty="0"/>
              <a:t>praise and focus on the health and wellness RTBs </a:t>
            </a:r>
            <a:r>
              <a:rPr lang="en-US" sz="1300" dirty="0"/>
              <a:t>(less sugar/ability to control and presence of vitamin C) and the availability of a </a:t>
            </a:r>
            <a:r>
              <a:rPr lang="en-US" sz="1300" b="1" dirty="0"/>
              <a:t>variety of flavors </a:t>
            </a:r>
            <a:r>
              <a:rPr lang="en-US" sz="1300" dirty="0"/>
              <a:t>and </a:t>
            </a:r>
            <a:r>
              <a:rPr lang="en-US" sz="1300" b="1" dirty="0"/>
              <a:t>affordable</a:t>
            </a:r>
            <a:r>
              <a:rPr lang="en-US" sz="1300" dirty="0"/>
              <a:t> products for all occasions.</a:t>
            </a:r>
            <a:endParaRPr lang="en-US" sz="1400" dirty="0">
              <a:solidFill>
                <a:srgbClr val="333333"/>
              </a:solidFill>
              <a:latin typeface="Arial"/>
              <a:ea typeface="ＭＳ Ｐゴシック" pitchFamily="34" charset="-128"/>
              <a:cs typeface="Arial" charset="0"/>
            </a:endParaRPr>
          </a:p>
          <a:p>
            <a:pPr marL="0" indent="0" eaLnBrk="0" fontAlgn="base" hangingPunct="0">
              <a:spcBef>
                <a:spcPts val="1000"/>
              </a:spcBef>
              <a:spcAft>
                <a:spcPct val="0"/>
              </a:spcAft>
              <a:buFont typeface="Arial"/>
              <a:buNone/>
            </a:pPr>
            <a:r>
              <a:rPr lang="en-US" sz="1400" dirty="0">
                <a:solidFill>
                  <a:srgbClr val="333333"/>
                </a:solidFill>
                <a:latin typeface="Arial"/>
                <a:ea typeface="ＭＳ Ｐゴシック" pitchFamily="34" charset="-128"/>
                <a:cs typeface="Arial" charset="0"/>
              </a:rPr>
              <a:t>	</a:t>
            </a:r>
            <a:r>
              <a:rPr lang="en-US" sz="1300" dirty="0">
                <a:solidFill>
                  <a:srgbClr val="333333"/>
                </a:solidFill>
                <a:latin typeface="Arial"/>
                <a:ea typeface="ＭＳ Ｐゴシック" pitchFamily="34" charset="-128"/>
                <a:cs typeface="Arial" charset="0"/>
              </a:rPr>
              <a:t>Outside the context of the holistic concept, consumers indicate strong interest in the 35% less sugar &amp; Vitamin C RTBs which are present in all three Top Concepts, indicating strong consumer reassurance and acceptance of these RTBs.</a:t>
            </a:r>
          </a:p>
          <a:p>
            <a:endParaRPr lang="en-US" sz="17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1" t="4205" r="6566" b="7556"/>
          <a:stretch/>
        </p:blipFill>
        <p:spPr bwMode="auto">
          <a:xfrm>
            <a:off x="4945538" y="3070683"/>
            <a:ext cx="374904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bwMode="auto">
          <a:xfrm>
            <a:off x="2209991" y="4096463"/>
            <a:ext cx="2363787" cy="647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eaLnBrk="0" hangingPunct="0">
              <a:spcBef>
                <a:spcPts val="1000"/>
              </a:spcBef>
            </a:pPr>
            <a:r>
              <a:rPr lang="en-US" sz="1200" dirty="0">
                <a:solidFill>
                  <a:srgbClr val="333333"/>
                </a:solidFill>
                <a:latin typeface="+mn-lt"/>
                <a:cs typeface="Helvetica"/>
              </a:rPr>
              <a:t>Paired concept interface</a:t>
            </a:r>
            <a:endParaRPr lang="en-US" sz="1200" b="0" dirty="0">
              <a:solidFill>
                <a:srgbClr val="333333"/>
              </a:solidFill>
              <a:latin typeface="+mn-lt"/>
              <a:cs typeface="Helvetica"/>
            </a:endParaRPr>
          </a:p>
          <a:p>
            <a:pPr algn="r" eaLnBrk="0" hangingPunct="0">
              <a:spcBef>
                <a:spcPts val="0"/>
              </a:spcBef>
            </a:pPr>
            <a:r>
              <a:rPr lang="en-US" sz="1100" b="0" dirty="0">
                <a:solidFill>
                  <a:srgbClr val="333333"/>
                </a:solidFill>
                <a:latin typeface="+mn-lt"/>
                <a:cs typeface="Helvetica Light"/>
              </a:rPr>
              <a:t>shows consumers only two concepts at a time; upon selection, next concept in line moves up until final selection is made</a:t>
            </a:r>
          </a:p>
        </p:txBody>
      </p:sp>
      <p:sp>
        <p:nvSpPr>
          <p:cNvPr id="7" name="TextBox 6"/>
          <p:cNvSpPr txBox="1"/>
          <p:nvPr/>
        </p:nvSpPr>
        <p:spPr bwMode="auto">
          <a:xfrm>
            <a:off x="1982978" y="5270195"/>
            <a:ext cx="2590800" cy="39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eaLnBrk="0" hangingPunct="0">
              <a:spcBef>
                <a:spcPts val="1000"/>
              </a:spcBef>
            </a:pPr>
            <a:r>
              <a:rPr lang="en-US" sz="1200" dirty="0">
                <a:solidFill>
                  <a:srgbClr val="333333"/>
                </a:solidFill>
                <a:latin typeface="+mn-lt"/>
                <a:cs typeface="Helvetica"/>
              </a:rPr>
              <a:t>Focus window</a:t>
            </a:r>
            <a:endParaRPr lang="en-US" sz="1200" b="0" dirty="0">
              <a:solidFill>
                <a:srgbClr val="333333"/>
              </a:solidFill>
              <a:latin typeface="+mn-lt"/>
              <a:cs typeface="Helvetica"/>
            </a:endParaRPr>
          </a:p>
          <a:p>
            <a:pPr algn="r" eaLnBrk="0" hangingPunct="0">
              <a:spcBef>
                <a:spcPts val="0"/>
              </a:spcBef>
            </a:pPr>
            <a:r>
              <a:rPr lang="en-US" sz="1100" b="0" dirty="0">
                <a:solidFill>
                  <a:srgbClr val="333333"/>
                </a:solidFill>
                <a:latin typeface="+mn-lt"/>
                <a:cs typeface="Helvetica Light"/>
              </a:rPr>
              <a:t>displays full size concepts when consumer mouses over each thumbnail</a:t>
            </a:r>
          </a:p>
        </p:txBody>
      </p:sp>
      <p:grpSp>
        <p:nvGrpSpPr>
          <p:cNvPr id="8" name="Group 7"/>
          <p:cNvGrpSpPr/>
          <p:nvPr/>
        </p:nvGrpSpPr>
        <p:grpSpPr>
          <a:xfrm>
            <a:off x="4646058" y="4014453"/>
            <a:ext cx="533400" cy="1087754"/>
            <a:chOff x="1427655" y="2224690"/>
            <a:chExt cx="893379" cy="606590"/>
          </a:xfrm>
        </p:grpSpPr>
        <p:cxnSp>
          <p:nvCxnSpPr>
            <p:cNvPr id="9" name="Straight Arrow Connector 8"/>
            <p:cNvCxnSpPr/>
            <p:nvPr/>
          </p:nvCxnSpPr>
          <p:spPr bwMode="auto">
            <a:xfrm>
              <a:off x="2321034" y="2224690"/>
              <a:ext cx="0" cy="606590"/>
            </a:xfrm>
            <a:prstGeom prst="straightConnector1">
              <a:avLst/>
            </a:prstGeom>
            <a:ln>
              <a:solidFill>
                <a:srgbClr val="E85C25"/>
              </a:solidFill>
              <a:headEnd type="triangle" w="med" len="sm"/>
              <a:tailEnd type="triangle" w="med" len="sm"/>
            </a:ln>
            <a:effectLst>
              <a:glow rad="25400">
                <a:schemeClr val="bg1">
                  <a:alpha val="75000"/>
                </a:schemeClr>
              </a:glow>
            </a:effectLst>
          </p:spPr>
        </p:cxnSp>
        <p:cxnSp>
          <p:nvCxnSpPr>
            <p:cNvPr id="10" name="Straight Connector 9"/>
            <p:cNvCxnSpPr/>
            <p:nvPr/>
          </p:nvCxnSpPr>
          <p:spPr bwMode="auto">
            <a:xfrm flipH="1">
              <a:off x="1427655" y="2372757"/>
              <a:ext cx="893379" cy="0"/>
            </a:xfrm>
            <a:prstGeom prst="line">
              <a:avLst/>
            </a:prstGeom>
            <a:ln>
              <a:solidFill>
                <a:srgbClr val="E85C25"/>
              </a:solidFill>
              <a:headEnd type="none" w="med" len="sm"/>
              <a:tailEnd type="none" w="med" len="sm"/>
            </a:ln>
            <a:effectLst/>
          </p:spPr>
        </p:cxnSp>
      </p:grpSp>
      <p:sp>
        <p:nvSpPr>
          <p:cNvPr id="11" name="TextBox 10"/>
          <p:cNvSpPr txBox="1"/>
          <p:nvPr/>
        </p:nvSpPr>
        <p:spPr bwMode="auto">
          <a:xfrm>
            <a:off x="2037718" y="3514465"/>
            <a:ext cx="2363787" cy="138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eaLnBrk="0" hangingPunct="0">
              <a:spcBef>
                <a:spcPts val="1000"/>
              </a:spcBef>
            </a:pPr>
            <a:r>
              <a:rPr lang="en-US" sz="1200" dirty="0">
                <a:solidFill>
                  <a:srgbClr val="333333"/>
                </a:solidFill>
                <a:latin typeface="+mn-lt"/>
                <a:cs typeface="Helvetica"/>
              </a:rPr>
              <a:t>Governing question</a:t>
            </a:r>
          </a:p>
        </p:txBody>
      </p:sp>
      <p:cxnSp>
        <p:nvCxnSpPr>
          <p:cNvPr id="12" name="Straight Connector 11"/>
          <p:cNvCxnSpPr/>
          <p:nvPr/>
        </p:nvCxnSpPr>
        <p:spPr bwMode="auto">
          <a:xfrm>
            <a:off x="4486569" y="3584513"/>
            <a:ext cx="533400" cy="0"/>
          </a:xfrm>
          <a:prstGeom prst="line">
            <a:avLst/>
          </a:prstGeom>
          <a:ln>
            <a:solidFill>
              <a:srgbClr val="E85C25"/>
            </a:solidFill>
            <a:tailEnd type="triangle" w="med" len="sm"/>
          </a:ln>
        </p:spPr>
      </p:cxnSp>
      <p:sp>
        <p:nvSpPr>
          <p:cNvPr id="13" name="Freeform 12"/>
          <p:cNvSpPr/>
          <p:nvPr/>
        </p:nvSpPr>
        <p:spPr>
          <a:xfrm rot="16200000">
            <a:off x="5958606" y="3967488"/>
            <a:ext cx="193500" cy="2818595"/>
          </a:xfrm>
          <a:custGeom>
            <a:avLst/>
            <a:gdLst>
              <a:gd name="connsiteX0" fmla="*/ 9144000 w 9144000"/>
              <a:gd name="connsiteY0" fmla="*/ 0 h 6843059"/>
              <a:gd name="connsiteX1" fmla="*/ 0 w 9144000"/>
              <a:gd name="connsiteY1" fmla="*/ 0 h 6843059"/>
              <a:gd name="connsiteX2" fmla="*/ 0 w 9144000"/>
              <a:gd name="connsiteY2" fmla="*/ 6835588 h 6843059"/>
              <a:gd name="connsiteX3" fmla="*/ 9136529 w 9144000"/>
              <a:gd name="connsiteY3" fmla="*/ 6843059 h 6843059"/>
              <a:gd name="connsiteX0" fmla="*/ 0 w 9136499"/>
              <a:gd name="connsiteY0" fmla="*/ 0 h 6843059"/>
              <a:gd name="connsiteX1" fmla="*/ 0 w 9136499"/>
              <a:gd name="connsiteY1" fmla="*/ 6835588 h 6843059"/>
              <a:gd name="connsiteX2" fmla="*/ 9136529 w 9136499"/>
              <a:gd name="connsiteY2" fmla="*/ 6843059 h 6843059"/>
            </a:gdLst>
            <a:ahLst/>
            <a:cxnLst>
              <a:cxn ang="0">
                <a:pos x="connsiteX0" y="connsiteY0"/>
              </a:cxn>
              <a:cxn ang="0">
                <a:pos x="connsiteX1" y="connsiteY1"/>
              </a:cxn>
              <a:cxn ang="0">
                <a:pos x="connsiteX2" y="connsiteY2"/>
              </a:cxn>
            </a:cxnLst>
            <a:rect l="l" t="t" r="r" b="b"/>
            <a:pathLst>
              <a:path w="9136499" h="6843059">
                <a:moveTo>
                  <a:pt x="0" y="0"/>
                </a:moveTo>
                <a:lnTo>
                  <a:pt x="0" y="6835588"/>
                </a:lnTo>
                <a:lnTo>
                  <a:pt x="9136529" y="6843059"/>
                </a:lnTo>
              </a:path>
            </a:pathLst>
          </a:custGeom>
          <a:ln>
            <a:solidFill>
              <a:srgbClr val="E85C25"/>
            </a:solidFill>
            <a:tailEnd type="triangle" w="med" len="sm"/>
          </a:ln>
          <a:effectLst>
            <a:glow rad="25400">
              <a:schemeClr val="bg1">
                <a:alpha val="75000"/>
              </a:schemeClr>
            </a:glow>
          </a:effectLst>
        </p:spPr>
        <p:txBody>
          <a:bodyPr rtlCol="0" anchor="ctr"/>
          <a:lstStyle/>
          <a:p>
            <a:pPr algn="ctr"/>
            <a:endParaRPr lang="en-US"/>
          </a:p>
        </p:txBody>
      </p:sp>
    </p:spTree>
    <p:extLst>
      <p:ext uri="{BB962C8B-B14F-4D97-AF65-F5344CB8AC3E}">
        <p14:creationId xmlns:p14="http://schemas.microsoft.com/office/powerpoint/2010/main" val="22179836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69925" y="4001261"/>
            <a:ext cx="7772400" cy="557671"/>
          </a:xfrm>
        </p:spPr>
        <p:txBody>
          <a:bodyPr>
            <a:normAutofit/>
          </a:bodyPr>
          <a:lstStyle/>
          <a:p>
            <a:r>
              <a:rPr lang="en-US" dirty="0"/>
              <a:t>Core Consumer &amp; Motivators to Purchase</a:t>
            </a:r>
          </a:p>
        </p:txBody>
      </p:sp>
      <p:sp>
        <p:nvSpPr>
          <p:cNvPr id="5" name="Slide Number Placeholder 3"/>
          <p:cNvSpPr txBox="1">
            <a:spLocks/>
          </p:cNvSpPr>
          <p:nvPr/>
        </p:nvSpPr>
        <p:spPr>
          <a:xfrm>
            <a:off x="147330" y="6507830"/>
            <a:ext cx="293549"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4</a:t>
            </a:fld>
            <a:endParaRPr lang="en-US" dirty="0"/>
          </a:p>
        </p:txBody>
      </p:sp>
    </p:spTree>
    <p:extLst>
      <p:ext uri="{BB962C8B-B14F-4D97-AF65-F5344CB8AC3E}">
        <p14:creationId xmlns:p14="http://schemas.microsoft.com/office/powerpoint/2010/main" val="1043207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69" y="323813"/>
            <a:ext cx="7993672" cy="588735"/>
          </a:xfrm>
        </p:spPr>
        <p:txBody>
          <a:bodyPr>
            <a:normAutofit fontScale="90000"/>
          </a:bodyPr>
          <a:lstStyle/>
          <a:p>
            <a:r>
              <a:rPr lang="en-US" dirty="0"/>
              <a:t>LC Vitamin C Fortification Test Results Tracker</a:t>
            </a:r>
          </a:p>
        </p:txBody>
      </p:sp>
      <p:sp>
        <p:nvSpPr>
          <p:cNvPr id="3" name="Text Placeholder 2"/>
          <p:cNvSpPr>
            <a:spLocks noGrp="1"/>
          </p:cNvSpPr>
          <p:nvPr>
            <p:ph type="body" idx="13"/>
          </p:nvPr>
        </p:nvSpPr>
        <p:spPr/>
        <p:txBody>
          <a:bodyPr>
            <a:normAutofit fontScale="92500" lnSpcReduction="10000"/>
          </a:bodyPr>
          <a:lstStyle/>
          <a:p>
            <a:r>
              <a:rPr lang="en-US" dirty="0"/>
              <a:t>(as of 5.4.15)</a:t>
            </a:r>
          </a:p>
        </p:txBody>
      </p:sp>
      <p:graphicFrame>
        <p:nvGraphicFramePr>
          <p:cNvPr id="5" name="Table 4"/>
          <p:cNvGraphicFramePr>
            <a:graphicFrameLocks noGrp="1"/>
          </p:cNvGraphicFramePr>
          <p:nvPr>
            <p:extLst>
              <p:ext uri="{D42A27DB-BD31-4B8C-83A1-F6EECF244321}">
                <p14:modId xmlns:p14="http://schemas.microsoft.com/office/powerpoint/2010/main" val="3417716368"/>
              </p:ext>
            </p:extLst>
          </p:nvPr>
        </p:nvGraphicFramePr>
        <p:xfrm>
          <a:off x="0" y="1516736"/>
          <a:ext cx="9143998" cy="5367795"/>
        </p:xfrm>
        <a:graphic>
          <a:graphicData uri="http://schemas.openxmlformats.org/drawingml/2006/table">
            <a:tbl>
              <a:tblPr firstRow="1" firstCol="1" bandRow="1"/>
              <a:tblGrid>
                <a:gridCol w="972648">
                  <a:extLst>
                    <a:ext uri="{9D8B030D-6E8A-4147-A177-3AD203B41FA5}">
                      <a16:colId xmlns:a16="http://schemas.microsoft.com/office/drawing/2014/main" val="20000"/>
                    </a:ext>
                  </a:extLst>
                </a:gridCol>
                <a:gridCol w="810775">
                  <a:extLst>
                    <a:ext uri="{9D8B030D-6E8A-4147-A177-3AD203B41FA5}">
                      <a16:colId xmlns:a16="http://schemas.microsoft.com/office/drawing/2014/main" val="20001"/>
                    </a:ext>
                  </a:extLst>
                </a:gridCol>
                <a:gridCol w="1328077">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gridCol w="1181100">
                  <a:extLst>
                    <a:ext uri="{9D8B030D-6E8A-4147-A177-3AD203B41FA5}">
                      <a16:colId xmlns:a16="http://schemas.microsoft.com/office/drawing/2014/main" val="20005"/>
                    </a:ext>
                  </a:extLst>
                </a:gridCol>
                <a:gridCol w="1117600">
                  <a:extLst>
                    <a:ext uri="{9D8B030D-6E8A-4147-A177-3AD203B41FA5}">
                      <a16:colId xmlns:a16="http://schemas.microsoft.com/office/drawing/2014/main" val="20006"/>
                    </a:ext>
                  </a:extLst>
                </a:gridCol>
                <a:gridCol w="1206500">
                  <a:extLst>
                    <a:ext uri="{9D8B030D-6E8A-4147-A177-3AD203B41FA5}">
                      <a16:colId xmlns:a16="http://schemas.microsoft.com/office/drawing/2014/main" val="20007"/>
                    </a:ext>
                  </a:extLst>
                </a:gridCol>
                <a:gridCol w="787398">
                  <a:extLst>
                    <a:ext uri="{9D8B030D-6E8A-4147-A177-3AD203B41FA5}">
                      <a16:colId xmlns:a16="http://schemas.microsoft.com/office/drawing/2014/main" val="20008"/>
                    </a:ext>
                  </a:extLst>
                </a:gridCol>
              </a:tblGrid>
              <a:tr h="436073">
                <a:tc>
                  <a:txBody>
                    <a:bodyPr/>
                    <a:lstStyle/>
                    <a:p>
                      <a:pPr marL="0" marR="0" algn="ctr">
                        <a:spcBef>
                          <a:spcPts val="0"/>
                        </a:spcBef>
                        <a:spcAft>
                          <a:spcPts val="0"/>
                        </a:spcAft>
                      </a:pPr>
                      <a:r>
                        <a:rPr lang="en-US" sz="1200" b="1" dirty="0">
                          <a:solidFill>
                            <a:schemeClr val="bg1"/>
                          </a:solidFill>
                          <a:effectLst/>
                          <a:latin typeface="Calibri"/>
                          <a:ea typeface="Calibri"/>
                          <a:cs typeface="Times New Roman"/>
                        </a:rPr>
                        <a:t> </a:t>
                      </a:r>
                      <a:endParaRPr lang="en-US" sz="1200" dirty="0">
                        <a:solidFill>
                          <a:schemeClr val="bg1"/>
                        </a:solidFill>
                        <a:effectLst/>
                        <a:latin typeface="Verdana"/>
                        <a:ea typeface="Calibri"/>
                        <a:cs typeface="Times New Roman"/>
                      </a:endParaRPr>
                    </a:p>
                  </a:txBody>
                  <a:tcPr marL="55337" marR="5533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C5F"/>
                    </a:solidFill>
                  </a:tcPr>
                </a:tc>
                <a:tc gridSpan="2">
                  <a:txBody>
                    <a:bodyPr/>
                    <a:lstStyle/>
                    <a:p>
                      <a:pPr marL="0" marR="0" algn="ctr">
                        <a:spcBef>
                          <a:spcPts val="0"/>
                        </a:spcBef>
                        <a:spcAft>
                          <a:spcPts val="0"/>
                        </a:spcAft>
                      </a:pPr>
                      <a:r>
                        <a:rPr lang="en-US" sz="1200" b="1" dirty="0">
                          <a:solidFill>
                            <a:schemeClr val="bg1"/>
                          </a:solidFill>
                          <a:effectLst/>
                          <a:latin typeface="+mn-lt"/>
                          <a:ea typeface="Calibri"/>
                          <a:cs typeface="Times New Roman"/>
                        </a:rPr>
                        <a:t>Up Front Criteria</a:t>
                      </a:r>
                      <a:r>
                        <a:rPr lang="en-US" sz="1200" b="1" baseline="0" dirty="0">
                          <a:solidFill>
                            <a:schemeClr val="bg1"/>
                          </a:solidFill>
                          <a:effectLst/>
                          <a:latin typeface="+mn-lt"/>
                          <a:ea typeface="Calibri"/>
                          <a:cs typeface="Times New Roman"/>
                        </a:rPr>
                        <a:t> to Test</a:t>
                      </a:r>
                      <a:endParaRPr lang="en-US" sz="1200" dirty="0">
                        <a:solidFill>
                          <a:schemeClr val="bg1"/>
                        </a:solidFill>
                        <a:effectLst/>
                        <a:latin typeface="Verdana"/>
                        <a:ea typeface="Calibri"/>
                        <a:cs typeface="Times New Roman"/>
                      </a:endParaRPr>
                    </a:p>
                  </a:txBody>
                  <a:tcPr marL="55337" marR="5533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C5F"/>
                    </a:solidFill>
                  </a:tcPr>
                </a:tc>
                <a:tc hMerge="1">
                  <a:txBody>
                    <a:bodyPr/>
                    <a:lstStyle/>
                    <a:p>
                      <a:pPr marL="0" marR="0" algn="ctr">
                        <a:spcBef>
                          <a:spcPts val="0"/>
                        </a:spcBef>
                        <a:spcAft>
                          <a:spcPts val="0"/>
                        </a:spcAft>
                      </a:pPr>
                      <a:endParaRPr lang="en-US" sz="14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2">
                  <a:txBody>
                    <a:bodyPr/>
                    <a:lstStyle/>
                    <a:p>
                      <a:pPr marL="0" marR="0" algn="ctr">
                        <a:spcBef>
                          <a:spcPts val="0"/>
                        </a:spcBef>
                        <a:spcAft>
                          <a:spcPts val="0"/>
                        </a:spcAft>
                      </a:pPr>
                      <a:r>
                        <a:rPr lang="en-US" sz="1200" b="1" dirty="0">
                          <a:solidFill>
                            <a:schemeClr val="bg1"/>
                          </a:solidFill>
                          <a:effectLst/>
                          <a:latin typeface="Calibri"/>
                          <a:ea typeface="Calibri"/>
                          <a:cs typeface="Times New Roman"/>
                        </a:rPr>
                        <a:t>Shelf Life Study </a:t>
                      </a:r>
                    </a:p>
                    <a:p>
                      <a:pPr marL="0" marR="0" algn="ctr">
                        <a:spcBef>
                          <a:spcPts val="0"/>
                        </a:spcBef>
                        <a:spcAft>
                          <a:spcPts val="0"/>
                        </a:spcAft>
                      </a:pPr>
                      <a:r>
                        <a:rPr lang="en-US" sz="1200" b="1" dirty="0">
                          <a:solidFill>
                            <a:schemeClr val="bg1"/>
                          </a:solidFill>
                          <a:effectLst/>
                          <a:latin typeface="Calibri"/>
                          <a:ea typeface="Calibri"/>
                          <a:cs typeface="Times New Roman"/>
                        </a:rPr>
                        <a:t>(</a:t>
                      </a:r>
                      <a:r>
                        <a:rPr lang="en-US" sz="1200" b="1" i="1" dirty="0">
                          <a:solidFill>
                            <a:schemeClr val="bg1"/>
                          </a:solidFill>
                          <a:effectLst/>
                          <a:latin typeface="Calibri"/>
                          <a:ea typeface="Calibri"/>
                          <a:cs typeface="Times New Roman"/>
                        </a:rPr>
                        <a:t>12wk accelerated</a:t>
                      </a:r>
                      <a:r>
                        <a:rPr lang="en-US" sz="1200" b="1" dirty="0">
                          <a:solidFill>
                            <a:schemeClr val="bg1"/>
                          </a:solidFill>
                          <a:effectLst/>
                          <a:latin typeface="Calibri"/>
                          <a:ea typeface="Calibri"/>
                          <a:cs typeface="Times New Roman"/>
                        </a:rPr>
                        <a:t>)</a:t>
                      </a:r>
                      <a:endParaRPr lang="en-US" sz="1200" dirty="0">
                        <a:solidFill>
                          <a:schemeClr val="bg1"/>
                        </a:solidFill>
                        <a:effectLst/>
                        <a:latin typeface="Verdana"/>
                        <a:ea typeface="Calibri"/>
                        <a:cs typeface="Times New Roman"/>
                      </a:endParaRPr>
                    </a:p>
                  </a:txBody>
                  <a:tcPr marL="55337" marR="5533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C5F"/>
                    </a:solidFill>
                  </a:tcPr>
                </a:tc>
                <a:tc hMerge="1">
                  <a:txBody>
                    <a:bodyPr/>
                    <a:lstStyle/>
                    <a:p>
                      <a:endParaRPr lang="en-US"/>
                    </a:p>
                  </a:txBody>
                  <a:tcPr/>
                </a:tc>
                <a:tc gridSpan="3">
                  <a:txBody>
                    <a:bodyPr/>
                    <a:lstStyle/>
                    <a:p>
                      <a:pPr marL="0" marR="0" algn="ctr">
                        <a:spcBef>
                          <a:spcPts val="0"/>
                        </a:spcBef>
                        <a:spcAft>
                          <a:spcPts val="0"/>
                        </a:spcAft>
                      </a:pPr>
                      <a:r>
                        <a:rPr lang="en-US" sz="1200" b="1" dirty="0">
                          <a:solidFill>
                            <a:schemeClr val="bg1"/>
                          </a:solidFill>
                          <a:effectLst/>
                          <a:latin typeface="Calibri"/>
                          <a:ea typeface="Calibri"/>
                          <a:cs typeface="Times New Roman"/>
                        </a:rPr>
                        <a:t>Analytic Study </a:t>
                      </a:r>
                    </a:p>
                    <a:p>
                      <a:pPr marL="0" marR="0" algn="ctr">
                        <a:spcBef>
                          <a:spcPts val="0"/>
                        </a:spcBef>
                        <a:spcAft>
                          <a:spcPts val="0"/>
                        </a:spcAft>
                      </a:pPr>
                      <a:r>
                        <a:rPr lang="en-US" sz="1200" b="1" dirty="0">
                          <a:solidFill>
                            <a:schemeClr val="bg1"/>
                          </a:solidFill>
                          <a:effectLst/>
                          <a:latin typeface="Calibri"/>
                          <a:ea typeface="Calibri"/>
                          <a:cs typeface="Times New Roman"/>
                        </a:rPr>
                        <a:t>(</a:t>
                      </a:r>
                      <a:r>
                        <a:rPr lang="en-US" sz="1200" b="1" i="1" dirty="0">
                          <a:solidFill>
                            <a:schemeClr val="bg1"/>
                          </a:solidFill>
                          <a:effectLst/>
                          <a:latin typeface="Calibri"/>
                          <a:ea typeface="Calibri"/>
                          <a:cs typeface="Times New Roman"/>
                        </a:rPr>
                        <a:t>vitamin degradation results</a:t>
                      </a:r>
                      <a:r>
                        <a:rPr lang="en-US" sz="1200" b="1" dirty="0">
                          <a:solidFill>
                            <a:schemeClr val="bg1"/>
                          </a:solidFill>
                          <a:effectLst/>
                          <a:latin typeface="Calibri"/>
                          <a:ea typeface="Calibri"/>
                          <a:cs typeface="Times New Roman"/>
                        </a:rPr>
                        <a:t>)</a:t>
                      </a:r>
                      <a:endParaRPr lang="en-US" sz="1200" dirty="0">
                        <a:solidFill>
                          <a:schemeClr val="bg1"/>
                        </a:solidFill>
                        <a:effectLst/>
                        <a:latin typeface="Verdana"/>
                        <a:ea typeface="Calibri"/>
                        <a:cs typeface="Times New Roman"/>
                      </a:endParaRPr>
                    </a:p>
                  </a:txBody>
                  <a:tcPr marL="55337" marR="5533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C5F"/>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b="1" dirty="0">
                          <a:solidFill>
                            <a:schemeClr val="bg1"/>
                          </a:solidFill>
                          <a:effectLst/>
                          <a:latin typeface="Calibri"/>
                          <a:ea typeface="Calibri"/>
                          <a:cs typeface="Times New Roman"/>
                        </a:rPr>
                        <a:t>Study</a:t>
                      </a:r>
                      <a:endParaRPr lang="en-US" sz="1200" dirty="0">
                        <a:solidFill>
                          <a:schemeClr val="bg1"/>
                        </a:solidFill>
                        <a:effectLst/>
                        <a:latin typeface="Verdana"/>
                        <a:ea typeface="Calibri"/>
                        <a:cs typeface="Times New Roman"/>
                      </a:endParaRPr>
                    </a:p>
                  </a:txBody>
                  <a:tcPr marL="55337" marR="5533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C5F"/>
                    </a:solidFill>
                  </a:tcPr>
                </a:tc>
                <a:extLst>
                  <a:ext uri="{0D108BD9-81ED-4DB2-BD59-A6C34878D82A}">
                    <a16:rowId xmlns:a16="http://schemas.microsoft.com/office/drawing/2014/main" val="10000"/>
                  </a:ext>
                </a:extLst>
              </a:tr>
              <a:tr h="514848">
                <a:tc>
                  <a:txBody>
                    <a:bodyPr/>
                    <a:lstStyle/>
                    <a:p>
                      <a:pPr marL="0" marR="0" algn="ctr">
                        <a:spcBef>
                          <a:spcPts val="0"/>
                        </a:spcBef>
                        <a:spcAft>
                          <a:spcPts val="0"/>
                        </a:spcAft>
                      </a:pPr>
                      <a:r>
                        <a:rPr lang="en-US" sz="1200" b="1" dirty="0">
                          <a:solidFill>
                            <a:srgbClr val="002060"/>
                          </a:solidFill>
                          <a:effectLst/>
                          <a:latin typeface="Calibri"/>
                          <a:ea typeface="Calibri"/>
                          <a:cs typeface="Times New Roman"/>
                        </a:rPr>
                        <a:t>SKU</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2060"/>
                          </a:solidFill>
                          <a:effectLst/>
                          <a:latin typeface="+mn-lt"/>
                          <a:ea typeface="Calibri"/>
                          <a:cs typeface="Times New Roman"/>
                        </a:rPr>
                        <a:t>PG</a:t>
                      </a:r>
                      <a:r>
                        <a:rPr lang="en-US" sz="1200" b="1" baseline="0" dirty="0">
                          <a:solidFill>
                            <a:srgbClr val="002060"/>
                          </a:solidFill>
                          <a:effectLst/>
                          <a:latin typeface="+mn-lt"/>
                          <a:ea typeface="Calibri"/>
                          <a:cs typeface="Times New Roman"/>
                        </a:rPr>
                        <a:t> Free</a:t>
                      </a: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2060"/>
                          </a:solidFill>
                          <a:effectLst/>
                          <a:latin typeface="Calibri"/>
                          <a:ea typeface="Calibri"/>
                          <a:cs typeface="Times New Roman"/>
                        </a:rPr>
                        <a:t>Not Sold in</a:t>
                      </a:r>
                      <a:r>
                        <a:rPr lang="en-US" sz="1200" b="1" baseline="0" dirty="0">
                          <a:solidFill>
                            <a:srgbClr val="002060"/>
                          </a:solidFill>
                          <a:effectLst/>
                          <a:latin typeface="Calibri"/>
                          <a:ea typeface="Calibri"/>
                          <a:cs typeface="Times New Roman"/>
                        </a:rPr>
                        <a:t> </a:t>
                      </a:r>
                      <a:r>
                        <a:rPr lang="en-US" sz="1200" b="1" dirty="0">
                          <a:solidFill>
                            <a:srgbClr val="002060"/>
                          </a:solidFill>
                          <a:effectLst/>
                          <a:latin typeface="Calibri"/>
                          <a:ea typeface="Calibri"/>
                          <a:cs typeface="Times New Roman"/>
                        </a:rPr>
                        <a:t>Canada/Mexico</a:t>
                      </a:r>
                      <a:r>
                        <a:rPr lang="en-US" sz="1200" b="1" baseline="0" dirty="0">
                          <a:solidFill>
                            <a:srgbClr val="002060"/>
                          </a:solidFill>
                          <a:effectLst/>
                          <a:latin typeface="Calibri"/>
                          <a:ea typeface="Calibri"/>
                          <a:cs typeface="Times New Roman"/>
                        </a:rPr>
                        <a:t> or</a:t>
                      </a:r>
                      <a:endParaRPr lang="en-US" sz="1200" dirty="0">
                        <a:effectLst/>
                        <a:latin typeface="Verdana"/>
                        <a:ea typeface="Calibri"/>
                        <a:cs typeface="Times New Roman"/>
                      </a:endParaRPr>
                    </a:p>
                    <a:p>
                      <a:pPr marL="0" marR="0" algn="ctr">
                        <a:spcBef>
                          <a:spcPts val="0"/>
                        </a:spcBef>
                        <a:spcAft>
                          <a:spcPts val="0"/>
                        </a:spcAft>
                      </a:pPr>
                      <a:r>
                        <a:rPr lang="en-US" sz="1200" b="1" dirty="0">
                          <a:solidFill>
                            <a:srgbClr val="002060"/>
                          </a:solidFill>
                          <a:effectLst/>
                          <a:latin typeface="Calibri"/>
                          <a:ea typeface="Calibri"/>
                          <a:cs typeface="Times New Roman"/>
                        </a:rPr>
                        <a:t>2</a:t>
                      </a:r>
                      <a:r>
                        <a:rPr lang="en-US" sz="1200" b="1" baseline="0" dirty="0">
                          <a:solidFill>
                            <a:srgbClr val="002060"/>
                          </a:solidFill>
                          <a:effectLst/>
                          <a:latin typeface="Calibri"/>
                          <a:ea typeface="Calibri"/>
                          <a:cs typeface="Times New Roman"/>
                        </a:rPr>
                        <a:t> Batch Min Run</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2060"/>
                          </a:solidFill>
                          <a:effectLst/>
                          <a:latin typeface="Calibri"/>
                          <a:ea typeface="Calibri"/>
                          <a:cs typeface="Times New Roman"/>
                        </a:rPr>
                        <a:t>Taste</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2060"/>
                          </a:solidFill>
                          <a:effectLst/>
                          <a:latin typeface="Calibri"/>
                          <a:ea typeface="Calibri"/>
                          <a:cs typeface="Times New Roman"/>
                        </a:rPr>
                        <a:t>Appearance</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2060"/>
                          </a:solidFill>
                          <a:effectLst/>
                          <a:latin typeface="Calibri"/>
                          <a:ea typeface="Calibri"/>
                          <a:cs typeface="Times New Roman"/>
                        </a:rPr>
                        <a:t>10% B &amp; 10% C</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2060"/>
                          </a:solidFill>
                          <a:effectLst/>
                          <a:latin typeface="Calibri"/>
                          <a:ea typeface="Calibri"/>
                          <a:cs typeface="Times New Roman"/>
                        </a:rPr>
                        <a:t>10% C</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2060"/>
                          </a:solidFill>
                          <a:effectLst/>
                          <a:latin typeface="Calibri"/>
                          <a:ea typeface="Calibri"/>
                          <a:cs typeface="Times New Roman"/>
                        </a:rPr>
                        <a:t>10% B</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2060"/>
                          </a:solidFill>
                          <a:effectLst/>
                          <a:latin typeface="Calibri"/>
                          <a:ea typeface="Calibri"/>
                          <a:cs typeface="Times New Roman"/>
                        </a:rPr>
                        <a:t>Sensory/ CLT</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620350">
                <a:tc>
                  <a:txBody>
                    <a:bodyPr/>
                    <a:lstStyle/>
                    <a:p>
                      <a:pPr marL="0" marR="0">
                        <a:spcBef>
                          <a:spcPts val="0"/>
                        </a:spcBef>
                        <a:spcAft>
                          <a:spcPts val="0"/>
                        </a:spcAft>
                      </a:pPr>
                      <a:r>
                        <a:rPr lang="en-US" sz="1200" dirty="0">
                          <a:solidFill>
                            <a:srgbClr val="002060"/>
                          </a:solidFill>
                          <a:effectLst/>
                          <a:latin typeface="Calibri"/>
                          <a:ea typeface="Calibri"/>
                          <a:cs typeface="Times New Roman"/>
                        </a:rPr>
                        <a:t>Lemonade</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Marginal Miss </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(5% miss)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Marginal Miss </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(5% miss)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5">
                  <a:txBody>
                    <a:bodyPr/>
                    <a:lstStyle/>
                    <a:p>
                      <a:pPr marL="0" marR="0" algn="ctr">
                        <a:spcBef>
                          <a:spcPts val="0"/>
                        </a:spcBef>
                        <a:spcAft>
                          <a:spcPts val="0"/>
                        </a:spcAft>
                      </a:pPr>
                      <a:r>
                        <a:rPr lang="en-US" sz="1200" dirty="0">
                          <a:solidFill>
                            <a:srgbClr val="002060"/>
                          </a:solidFill>
                          <a:effectLst/>
                          <a:latin typeface="Calibri"/>
                          <a:ea typeface="Calibri"/>
                          <a:cs typeface="Times New Roman"/>
                        </a:rPr>
                        <a:t> </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Pending</a:t>
                      </a:r>
                      <a:endParaRPr lang="en-US" sz="1200" dirty="0">
                        <a:effectLst/>
                        <a:latin typeface="Verdana"/>
                        <a:ea typeface="Calibri"/>
                        <a:cs typeface="Times New Roman"/>
                      </a:endParaRPr>
                    </a:p>
                    <a:p>
                      <a:pPr marL="0" marR="0">
                        <a:spcBef>
                          <a:spcPts val="0"/>
                        </a:spcBef>
                        <a:spcAft>
                          <a:spcPts val="0"/>
                        </a:spcAft>
                      </a:pPr>
                      <a:r>
                        <a:rPr lang="en-US" sz="1200" dirty="0">
                          <a:solidFill>
                            <a:srgbClr val="002060"/>
                          </a:solidFill>
                          <a:effectLst/>
                          <a:latin typeface="Calibri"/>
                          <a:ea typeface="Calibri"/>
                          <a:cs typeface="Times New Roman"/>
                        </a:rPr>
                        <a:t> </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14848">
                <a:tc>
                  <a:txBody>
                    <a:bodyPr/>
                    <a:lstStyle/>
                    <a:p>
                      <a:pPr marL="0" marR="0">
                        <a:spcBef>
                          <a:spcPts val="0"/>
                        </a:spcBef>
                        <a:spcAft>
                          <a:spcPts val="0"/>
                        </a:spcAft>
                      </a:pPr>
                      <a:r>
                        <a:rPr lang="en-US" sz="1200" dirty="0">
                          <a:solidFill>
                            <a:srgbClr val="002060"/>
                          </a:solidFill>
                          <a:effectLst/>
                          <a:latin typeface="Calibri"/>
                          <a:ea typeface="Calibri"/>
                          <a:cs typeface="Times New Roman"/>
                        </a:rPr>
                        <a:t>Fruit Punch</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r>
                        <a:rPr lang="en-US" sz="1200" baseline="0" dirty="0">
                          <a:solidFill>
                            <a:srgbClr val="002060"/>
                          </a:solidFill>
                          <a:effectLst/>
                          <a:latin typeface="+mn-lt"/>
                          <a:ea typeface="Calibri"/>
                          <a:cs typeface="Times New Roma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(10/22)</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mn-lt"/>
                          <a:ea typeface="Calibri"/>
                          <a:cs typeface="Times New Roman"/>
                        </a:rPr>
                        <a:t>Pass </a:t>
                      </a: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Miss</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(40% miss)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Miss</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(40% miss)</a:t>
                      </a:r>
                      <a:endParaRPr lang="en-US" sz="1200" dirty="0">
                        <a:effectLst/>
                        <a:latin typeface="Verdana"/>
                        <a:ea typeface="Calibri"/>
                        <a:cs typeface="Times New Roman"/>
                      </a:endParaRPr>
                    </a:p>
                  </a:txBody>
                  <a:tcPr marL="55337" marR="55337" marT="0" marB="0" anchor="ctr">
                    <a:lnT w="12700" cap="flat" cmpd="sng" algn="ctr">
                      <a:solidFill>
                        <a:srgbClr val="000000"/>
                      </a:solidFill>
                      <a:prstDash val="solid"/>
                      <a:round/>
                      <a:headEnd type="none" w="med" len="med"/>
                      <a:tailEnd type="none" w="med" len="med"/>
                    </a:lnT>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mn-lt"/>
                          <a:ea typeface="Calibri"/>
                          <a:cs typeface="Times New Roman"/>
                        </a:rPr>
                        <a:t>Pass </a:t>
                      </a:r>
                    </a:p>
                  </a:txBody>
                  <a:tcPr marL="55337" marR="55337" marT="0" marB="0" anchor="ctr">
                    <a:lnT w="12700" cap="flat" cmpd="sng" algn="ctr">
                      <a:solidFill>
                        <a:srgbClr val="000000"/>
                      </a:solidFill>
                      <a:prstDash val="solid"/>
                      <a:round/>
                      <a:headEnd type="none" w="med" len="med"/>
                      <a:tailEnd type="none" w="med" len="med"/>
                    </a:lnT>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10003"/>
                  </a:ext>
                </a:extLst>
              </a:tr>
              <a:tr h="620350">
                <a:tc>
                  <a:txBody>
                    <a:bodyPr/>
                    <a:lstStyle/>
                    <a:p>
                      <a:pPr marL="0" marR="0">
                        <a:spcBef>
                          <a:spcPts val="0"/>
                        </a:spcBef>
                        <a:spcAft>
                          <a:spcPts val="0"/>
                        </a:spcAft>
                      </a:pPr>
                      <a:r>
                        <a:rPr lang="en-US" sz="1200" dirty="0">
                          <a:solidFill>
                            <a:srgbClr val="002060"/>
                          </a:solidFill>
                          <a:effectLst/>
                          <a:latin typeface="Calibri"/>
                          <a:ea typeface="Calibri"/>
                          <a:cs typeface="Times New Roman"/>
                        </a:rPr>
                        <a:t>Sweet Tea</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r>
                        <a:rPr lang="en-US" sz="1200" baseline="0" dirty="0">
                          <a:solidFill>
                            <a:srgbClr val="002060"/>
                          </a:solidFill>
                          <a:effectLst/>
                          <a:latin typeface="+mn-lt"/>
                          <a:ea typeface="Calibri"/>
                          <a:cs typeface="Times New Roma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(10/22)</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Fail</a:t>
                      </a:r>
                    </a:p>
                    <a:p>
                      <a:pPr marL="0" marR="0" algn="ctr">
                        <a:spcBef>
                          <a:spcPts val="0"/>
                        </a:spcBef>
                        <a:spcAft>
                          <a:spcPts val="0"/>
                        </a:spcAft>
                      </a:pPr>
                      <a:r>
                        <a:rPr lang="en-US" sz="1200" dirty="0">
                          <a:solidFill>
                            <a:srgbClr val="002060"/>
                          </a:solidFill>
                          <a:effectLst/>
                          <a:latin typeface="Calibri"/>
                          <a:ea typeface="Calibri"/>
                          <a:cs typeface="Times New Roman"/>
                        </a:rPr>
                        <a:t>(@8wks)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Marginal Miss </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(5% miss)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Marginal Miss </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(5% miss)</a:t>
                      </a:r>
                      <a:endParaRPr lang="en-US" sz="1200" dirty="0">
                        <a:effectLst/>
                        <a:latin typeface="Verdana"/>
                        <a:ea typeface="Calibri"/>
                        <a:cs typeface="Times New Roman"/>
                      </a:endParaRPr>
                    </a:p>
                  </a:txBody>
                  <a:tcPr marL="55337" marR="55337" marT="0" marB="0" anchor="ctr">
                    <a:solidFill>
                      <a:schemeClr val="accent6">
                        <a:lumMod val="20000"/>
                        <a:lumOff val="8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10004"/>
                  </a:ext>
                </a:extLst>
              </a:tr>
              <a:tr h="514848">
                <a:tc>
                  <a:txBody>
                    <a:bodyPr/>
                    <a:lstStyle/>
                    <a:p>
                      <a:pPr marL="0" marR="0">
                        <a:spcBef>
                          <a:spcPts val="0"/>
                        </a:spcBef>
                        <a:spcAft>
                          <a:spcPts val="0"/>
                        </a:spcAft>
                      </a:pPr>
                      <a:r>
                        <a:rPr lang="en-US" sz="1200" dirty="0">
                          <a:solidFill>
                            <a:srgbClr val="002060"/>
                          </a:solidFill>
                          <a:effectLst/>
                          <a:latin typeface="Calibri"/>
                          <a:ea typeface="Calibri"/>
                          <a:cs typeface="Times New Roman"/>
                        </a:rPr>
                        <a:t>Berry </a:t>
                      </a:r>
                      <a:r>
                        <a:rPr lang="en-US" sz="1200" dirty="0" err="1">
                          <a:solidFill>
                            <a:srgbClr val="002060"/>
                          </a:solidFill>
                          <a:effectLst/>
                          <a:latin typeface="Calibri"/>
                          <a:ea typeface="Calibri"/>
                          <a:cs typeface="Times New Roman"/>
                        </a:rPr>
                        <a:t>Pom</a:t>
                      </a:r>
                      <a:r>
                        <a:rPr lang="en-US" sz="1200" dirty="0">
                          <a:solidFill>
                            <a:srgbClr val="002060"/>
                          </a:solidFill>
                          <a:effectLst/>
                          <a:latin typeface="Calibri"/>
                          <a:ea typeface="Calibri"/>
                          <a:cs typeface="Times New Roman"/>
                        </a:rPr>
                        <a:t>.</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r>
                        <a:rPr lang="en-US" sz="1200" baseline="0" dirty="0">
                          <a:solidFill>
                            <a:srgbClr val="002060"/>
                          </a:solidFill>
                          <a:effectLst/>
                          <a:latin typeface="+mn-lt"/>
                          <a:ea typeface="Calibri"/>
                          <a:cs typeface="Times New Roma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(10/22)</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mn-lt"/>
                          <a:ea typeface="Calibri"/>
                          <a:cs typeface="Times New Roman"/>
                        </a:rPr>
                        <a:t>Pass </a:t>
                      </a: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Fail </a:t>
                      </a:r>
                    </a:p>
                    <a:p>
                      <a:pPr marL="0" marR="0" algn="ctr">
                        <a:spcBef>
                          <a:spcPts val="0"/>
                        </a:spcBef>
                        <a:spcAft>
                          <a:spcPts val="0"/>
                        </a:spcAft>
                      </a:pPr>
                      <a:r>
                        <a:rPr lang="en-US" sz="1200" dirty="0">
                          <a:solidFill>
                            <a:srgbClr val="002060"/>
                          </a:solidFill>
                          <a:effectLst/>
                          <a:latin typeface="Calibri"/>
                          <a:ea typeface="Calibri"/>
                          <a:cs typeface="Times New Roman"/>
                        </a:rPr>
                        <a:t>(@8wks)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Fail </a:t>
                      </a:r>
                    </a:p>
                    <a:p>
                      <a:pPr marL="0" marR="0" algn="ctr">
                        <a:spcBef>
                          <a:spcPts val="0"/>
                        </a:spcBef>
                        <a:spcAft>
                          <a:spcPts val="0"/>
                        </a:spcAft>
                      </a:pPr>
                      <a:r>
                        <a:rPr lang="en-US" sz="1200" dirty="0">
                          <a:solidFill>
                            <a:srgbClr val="002060"/>
                          </a:solidFill>
                          <a:effectLst/>
                          <a:latin typeface="Calibri"/>
                          <a:ea typeface="Calibri"/>
                          <a:cs typeface="Times New Roman"/>
                        </a:rPr>
                        <a:t>(@12wks)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Miss</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(25% miss)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Miss</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(25% miss)</a:t>
                      </a:r>
                      <a:endParaRPr lang="en-US" sz="1200" dirty="0">
                        <a:effectLst/>
                        <a:latin typeface="Verdana"/>
                        <a:ea typeface="Calibri"/>
                        <a:cs typeface="Times New Roman"/>
                      </a:endParaRPr>
                    </a:p>
                  </a:txBody>
                  <a:tcPr marL="55337" marR="55337" marT="0" marB="0" anchor="ctr">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mn-lt"/>
                          <a:ea typeface="Calibri"/>
                          <a:cs typeface="Times New Roman"/>
                        </a:rPr>
                        <a:t>Pass </a:t>
                      </a:r>
                    </a:p>
                  </a:txBody>
                  <a:tcPr marL="55337" marR="55337" marT="0" marB="0" anchor="ctr">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10005"/>
                  </a:ext>
                </a:extLst>
              </a:tr>
              <a:tr h="514848">
                <a:tc>
                  <a:txBody>
                    <a:bodyPr/>
                    <a:lstStyle/>
                    <a:p>
                      <a:pPr marL="0" marR="0">
                        <a:spcBef>
                          <a:spcPts val="0"/>
                        </a:spcBef>
                        <a:spcAft>
                          <a:spcPts val="0"/>
                        </a:spcAft>
                      </a:pPr>
                      <a:r>
                        <a:rPr lang="en-US" sz="1200" dirty="0">
                          <a:solidFill>
                            <a:srgbClr val="002060"/>
                          </a:solidFill>
                          <a:effectLst/>
                          <a:latin typeface="Calibri"/>
                          <a:ea typeface="Calibri"/>
                          <a:cs typeface="Times New Roman"/>
                        </a:rPr>
                        <a:t>Orange Tang. </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2060"/>
                          </a:solidFill>
                          <a:effectLst/>
                          <a:latin typeface="+mn-lt"/>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Fail </a:t>
                      </a:r>
                    </a:p>
                    <a:p>
                      <a:pPr marL="0" marR="0" algn="ctr">
                        <a:spcBef>
                          <a:spcPts val="0"/>
                        </a:spcBef>
                        <a:spcAft>
                          <a:spcPts val="0"/>
                        </a:spcAft>
                      </a:pPr>
                      <a:r>
                        <a:rPr lang="en-US" sz="1200" dirty="0">
                          <a:solidFill>
                            <a:srgbClr val="002060"/>
                          </a:solidFill>
                          <a:effectLst/>
                          <a:latin typeface="Calibri"/>
                          <a:ea typeface="Calibri"/>
                          <a:cs typeface="Times New Roman"/>
                        </a:rPr>
                        <a:t>(@12wks)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Miss</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(40% miss)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Miss</a:t>
                      </a:r>
                      <a:endParaRPr lang="en-US" sz="1200" dirty="0">
                        <a:effectLst/>
                        <a:latin typeface="Verdana"/>
                        <a:ea typeface="Calibri"/>
                        <a:cs typeface="Times New Roman"/>
                      </a:endParaRPr>
                    </a:p>
                    <a:p>
                      <a:pPr marL="0" marR="0" algn="ctr">
                        <a:spcBef>
                          <a:spcPts val="0"/>
                        </a:spcBef>
                        <a:spcAft>
                          <a:spcPts val="0"/>
                        </a:spcAft>
                      </a:pPr>
                      <a:r>
                        <a:rPr lang="en-US" sz="1200" dirty="0">
                          <a:solidFill>
                            <a:srgbClr val="002060"/>
                          </a:solidFill>
                          <a:effectLst/>
                          <a:latin typeface="Calibri"/>
                          <a:ea typeface="Calibri"/>
                          <a:cs typeface="Times New Roman"/>
                        </a:rPr>
                        <a:t>(40% miss)</a:t>
                      </a:r>
                      <a:endParaRPr lang="en-US" sz="1200" dirty="0">
                        <a:effectLst/>
                        <a:latin typeface="Verdana"/>
                        <a:ea typeface="Calibri"/>
                        <a:cs typeface="Times New Roman"/>
                      </a:endParaRPr>
                    </a:p>
                  </a:txBody>
                  <a:tcPr marL="55337" marR="55337" marT="0" marB="0" anchor="ctr">
                    <a:solidFill>
                      <a:schemeClr val="accent6">
                        <a:lumMod val="40000"/>
                        <a:lumOff val="60000"/>
                      </a:schemeClr>
                    </a:solidFill>
                  </a:tcPr>
                </a:tc>
                <a:tc>
                  <a:txBody>
                    <a:bodyPr/>
                    <a:lstStyle/>
                    <a:p>
                      <a:pPr marL="0" marR="0" algn="ctr">
                        <a:spcBef>
                          <a:spcPts val="0"/>
                        </a:spcBef>
                        <a:spcAft>
                          <a:spcPts val="0"/>
                        </a:spcAft>
                      </a:pPr>
                      <a:r>
                        <a:rPr lang="en-US" sz="1200" dirty="0">
                          <a:solidFill>
                            <a:srgbClr val="002060"/>
                          </a:solidFill>
                          <a:effectLst/>
                          <a:latin typeface="Calibri"/>
                          <a:ea typeface="Calibri"/>
                          <a:cs typeface="Times New Roman"/>
                        </a:rPr>
                        <a:t>N/A</a:t>
                      </a:r>
                      <a:endParaRPr lang="en-US" sz="1200" dirty="0">
                        <a:effectLst/>
                        <a:latin typeface="Verdana"/>
                        <a:ea typeface="Calibri"/>
                        <a:cs typeface="Times New Roman"/>
                      </a:endParaRPr>
                    </a:p>
                  </a:txBody>
                  <a:tcPr marL="55337" marR="55337" marT="0" marB="0" anchor="ctr">
                    <a:solidFill>
                      <a:schemeClr val="bg1">
                        <a:lumMod val="95000"/>
                      </a:schemeClr>
                    </a:solidFill>
                  </a:tcPr>
                </a:tc>
                <a:tc vMerge="1">
                  <a:txBody>
                    <a:bodyPr/>
                    <a:lstStyle/>
                    <a:p>
                      <a:endParaRPr lang="en-US"/>
                    </a:p>
                  </a:txBody>
                  <a:tcPr/>
                </a:tc>
                <a:extLst>
                  <a:ext uri="{0D108BD9-81ED-4DB2-BD59-A6C34878D82A}">
                    <a16:rowId xmlns:a16="http://schemas.microsoft.com/office/drawing/2014/main" val="10006"/>
                  </a:ext>
                </a:extLst>
              </a:tr>
              <a:tr h="512035">
                <a:tc>
                  <a:txBody>
                    <a:bodyPr/>
                    <a:lstStyle/>
                    <a:p>
                      <a:pPr marL="0" marR="0">
                        <a:spcBef>
                          <a:spcPts val="0"/>
                        </a:spcBef>
                        <a:spcAft>
                          <a:spcPts val="0"/>
                        </a:spcAft>
                      </a:pPr>
                      <a:r>
                        <a:rPr lang="en-US" sz="1200" dirty="0">
                          <a:solidFill>
                            <a:srgbClr val="002060"/>
                          </a:solidFill>
                          <a:effectLst/>
                          <a:latin typeface="Calibri"/>
                          <a:ea typeface="Calibri"/>
                          <a:cs typeface="Times New Roman"/>
                        </a:rPr>
                        <a:t>Crisp Apple</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6">
                  <a:txBody>
                    <a:bodyPr/>
                    <a:lstStyle/>
                    <a:p>
                      <a:pPr marL="0" marR="0" algn="ctr">
                        <a:spcBef>
                          <a:spcPts val="0"/>
                        </a:spcBef>
                        <a:spcAft>
                          <a:spcPts val="0"/>
                        </a:spcAft>
                      </a:pPr>
                      <a:r>
                        <a:rPr lang="en-US" sz="1200" dirty="0">
                          <a:solidFill>
                            <a:srgbClr val="002060"/>
                          </a:solidFill>
                          <a:effectLst/>
                          <a:latin typeface="Calibri"/>
                          <a:ea typeface="Calibri"/>
                          <a:cs typeface="Times New Roman"/>
                        </a:rPr>
                        <a:t>Not Yet Tested</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76742">
                <a:tc>
                  <a:txBody>
                    <a:bodyPr/>
                    <a:lstStyle/>
                    <a:p>
                      <a:pPr marL="0" marR="0">
                        <a:spcBef>
                          <a:spcPts val="0"/>
                        </a:spcBef>
                        <a:spcAft>
                          <a:spcPts val="0"/>
                        </a:spcAft>
                      </a:pPr>
                      <a:r>
                        <a:rPr lang="en-US" sz="1200" dirty="0">
                          <a:solidFill>
                            <a:srgbClr val="002060"/>
                          </a:solidFill>
                          <a:effectLst/>
                          <a:latin typeface="Calibri"/>
                          <a:ea typeface="Calibri"/>
                          <a:cs typeface="Times New Roman"/>
                        </a:rPr>
                        <a:t>Berry Grape</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r>
                        <a:rPr lang="en-US" sz="1200" baseline="0" dirty="0">
                          <a:solidFill>
                            <a:srgbClr val="002060"/>
                          </a:solidFill>
                          <a:effectLst/>
                          <a:latin typeface="+mn-lt"/>
                          <a:ea typeface="Calibri"/>
                          <a:cs typeface="Times New Roman"/>
                        </a:rPr>
                        <a:t> </a:t>
                      </a: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6">
                  <a:txBody>
                    <a:bodyPr/>
                    <a:lstStyle/>
                    <a:p>
                      <a:pPr marL="0" marR="0" algn="ctr">
                        <a:spcBef>
                          <a:spcPts val="0"/>
                        </a:spcBef>
                        <a:spcAft>
                          <a:spcPts val="0"/>
                        </a:spcAft>
                      </a:pPr>
                      <a:r>
                        <a:rPr lang="en-US" sz="1200" dirty="0">
                          <a:solidFill>
                            <a:srgbClr val="002060"/>
                          </a:solidFill>
                          <a:effectLst/>
                          <a:latin typeface="Calibri"/>
                          <a:ea typeface="Calibri"/>
                          <a:cs typeface="Times New Roman"/>
                        </a:rPr>
                        <a:t>Not Yet Tested</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509061">
                <a:tc>
                  <a:txBody>
                    <a:bodyPr/>
                    <a:lstStyle/>
                    <a:p>
                      <a:pPr marL="0" marR="0">
                        <a:spcBef>
                          <a:spcPts val="0"/>
                        </a:spcBef>
                        <a:spcAft>
                          <a:spcPts val="0"/>
                        </a:spcAft>
                      </a:pPr>
                      <a:r>
                        <a:rPr lang="en-US" sz="1200" dirty="0">
                          <a:solidFill>
                            <a:srgbClr val="002060"/>
                          </a:solidFill>
                          <a:effectLst/>
                          <a:latin typeface="Calibri"/>
                          <a:ea typeface="Calibri"/>
                          <a:cs typeface="Times New Roman"/>
                        </a:rPr>
                        <a:t>Orange Vanilla</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endParaRPr lang="en-US" sz="1200" baseline="0" dirty="0">
                        <a:solidFill>
                          <a:srgbClr val="002060"/>
                        </a:solidFill>
                        <a:effectLst/>
                        <a:latin typeface="+mn-lt"/>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mn-lt"/>
                          <a:ea typeface="Calibri"/>
                          <a:cs typeface="Times New Roman"/>
                        </a:rPr>
                        <a:t>Pass</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6">
                  <a:txBody>
                    <a:bodyPr/>
                    <a:lstStyle/>
                    <a:p>
                      <a:pPr marL="0" marR="0" algn="ctr">
                        <a:spcBef>
                          <a:spcPts val="0"/>
                        </a:spcBef>
                        <a:spcAft>
                          <a:spcPts val="0"/>
                        </a:spcAft>
                      </a:pPr>
                      <a:r>
                        <a:rPr lang="en-US" sz="1200" dirty="0">
                          <a:solidFill>
                            <a:srgbClr val="002060"/>
                          </a:solidFill>
                          <a:effectLst/>
                          <a:latin typeface="Calibri"/>
                          <a:ea typeface="Calibri"/>
                          <a:cs typeface="Times New Roman"/>
                        </a:rPr>
                        <a:t>Not Yet Tested</a:t>
                      </a:r>
                      <a:endParaRPr lang="en-US" sz="1200" dirty="0">
                        <a:effectLst/>
                        <a:latin typeface="Verdana"/>
                        <a:ea typeface="Calibri"/>
                        <a:cs typeface="Times New Roman"/>
                      </a:endParaRPr>
                    </a:p>
                  </a:txBody>
                  <a:tcPr marL="55337" marR="55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5273749" y="1008242"/>
            <a:ext cx="3742660" cy="307777"/>
          </a:xfrm>
          <a:prstGeom prst="rect">
            <a:avLst/>
          </a:prstGeom>
          <a:noFill/>
        </p:spPr>
        <p:txBody>
          <a:bodyPr wrap="square" rtlCol="0">
            <a:spAutoFit/>
          </a:bodyPr>
          <a:lstStyle/>
          <a:p>
            <a:r>
              <a:rPr lang="en-US" sz="1400" dirty="0">
                <a:solidFill>
                  <a:schemeClr val="bg2">
                    <a:lumMod val="50000"/>
                  </a:schemeClr>
                </a:solidFill>
              </a:rPr>
              <a:t>*Source:  Mio Base Renovation deck, May 2015.</a:t>
            </a:r>
          </a:p>
        </p:txBody>
      </p:sp>
    </p:spTree>
    <p:extLst>
      <p:ext uri="{BB962C8B-B14F-4D97-AF65-F5344CB8AC3E}">
        <p14:creationId xmlns:p14="http://schemas.microsoft.com/office/powerpoint/2010/main" val="1576758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72" y="125138"/>
            <a:ext cx="7993672" cy="588735"/>
          </a:xfrm>
        </p:spPr>
        <p:txBody>
          <a:bodyPr>
            <a:normAutofit fontScale="90000"/>
          </a:bodyPr>
          <a:lstStyle/>
          <a:p>
            <a:r>
              <a:rPr lang="en-US" dirty="0"/>
              <a:t>R&amp;D Mio fortification project schedule (tentative)</a:t>
            </a:r>
          </a:p>
        </p:txBody>
      </p:sp>
      <p:sp>
        <p:nvSpPr>
          <p:cNvPr id="3" name="Slide Number Placeholder 2"/>
          <p:cNvSpPr>
            <a:spLocks noGrp="1"/>
          </p:cNvSpPr>
          <p:nvPr>
            <p:ph type="sldNum" sz="quarter" idx="4"/>
          </p:nvPr>
        </p:nvSpPr>
        <p:spPr/>
        <p:txBody>
          <a:bodyPr/>
          <a:lstStyle/>
          <a:p>
            <a:fld id="{F74FB4D9-CF7B-FD4A-8863-716265341524}" type="slidenum">
              <a:rPr lang="en-US" smtClean="0"/>
              <a:pPr/>
              <a:t>41</a:t>
            </a:fld>
            <a:endParaRPr lang="en-US" dirty="0"/>
          </a:p>
        </p:txBody>
      </p:sp>
      <p:sp>
        <p:nvSpPr>
          <p:cNvPr id="4" name="Text Placeholder 3"/>
          <p:cNvSpPr>
            <a:spLocks noGrp="1"/>
          </p:cNvSpPr>
          <p:nvPr>
            <p:ph type="body" idx="13"/>
          </p:nvPr>
        </p:nvSpPr>
        <p:spPr>
          <a:xfrm>
            <a:off x="848889" y="986977"/>
            <a:ext cx="7993672" cy="852456"/>
          </a:xfrm>
        </p:spPr>
        <p:txBody>
          <a:bodyPr>
            <a:normAutofit fontScale="77500" lnSpcReduction="20000"/>
          </a:bodyPr>
          <a:lstStyle/>
          <a:p>
            <a:pPr marL="342900" indent="-342900">
              <a:buFont typeface="Arial" panose="020B0604020202020204" pitchFamily="34" charset="0"/>
              <a:buChar char="•"/>
            </a:pPr>
            <a:r>
              <a:rPr lang="en-US" dirty="0"/>
              <a:t>Launch timing for </a:t>
            </a:r>
            <a:r>
              <a:rPr lang="en-US" dirty="0" err="1"/>
              <a:t>MiO</a:t>
            </a:r>
            <a:r>
              <a:rPr lang="en-US" dirty="0"/>
              <a:t> with Vitamin C is March of 2016. </a:t>
            </a:r>
          </a:p>
          <a:p>
            <a:pPr marL="342900" indent="-342900">
              <a:buFont typeface="Arial" panose="020B0604020202020204" pitchFamily="34" charset="0"/>
              <a:buChar char="•"/>
            </a:pPr>
            <a:r>
              <a:rPr lang="en-US" dirty="0"/>
              <a:t>R&amp;D will likely do plant trial/start up/saleable product run (all in one) in Feb 2016. </a:t>
            </a:r>
          </a:p>
        </p:txBody>
      </p:sp>
      <p:graphicFrame>
        <p:nvGraphicFramePr>
          <p:cNvPr id="5" name="Table 4"/>
          <p:cNvGraphicFramePr>
            <a:graphicFrameLocks noGrp="1"/>
          </p:cNvGraphicFramePr>
          <p:nvPr>
            <p:extLst>
              <p:ext uri="{D42A27DB-BD31-4B8C-83A1-F6EECF244321}">
                <p14:modId xmlns:p14="http://schemas.microsoft.com/office/powerpoint/2010/main" val="2149967961"/>
              </p:ext>
            </p:extLst>
          </p:nvPr>
        </p:nvGraphicFramePr>
        <p:xfrm>
          <a:off x="848889" y="2094614"/>
          <a:ext cx="6976674" cy="4093535"/>
        </p:xfrm>
        <a:graphic>
          <a:graphicData uri="http://schemas.openxmlformats.org/drawingml/2006/table">
            <a:tbl>
              <a:tblPr firstRow="1" firstCol="1" bandRow="1">
                <a:tableStyleId>{5C22544A-7EE6-4342-B048-85BDC9FD1C3A}</a:tableStyleId>
              </a:tblPr>
              <a:tblGrid>
                <a:gridCol w="1888176">
                  <a:extLst>
                    <a:ext uri="{9D8B030D-6E8A-4147-A177-3AD203B41FA5}">
                      <a16:colId xmlns:a16="http://schemas.microsoft.com/office/drawing/2014/main" val="20000"/>
                    </a:ext>
                  </a:extLst>
                </a:gridCol>
                <a:gridCol w="2118441">
                  <a:extLst>
                    <a:ext uri="{9D8B030D-6E8A-4147-A177-3AD203B41FA5}">
                      <a16:colId xmlns:a16="http://schemas.microsoft.com/office/drawing/2014/main" val="20001"/>
                    </a:ext>
                  </a:extLst>
                </a:gridCol>
                <a:gridCol w="2970057">
                  <a:extLst>
                    <a:ext uri="{9D8B030D-6E8A-4147-A177-3AD203B41FA5}">
                      <a16:colId xmlns:a16="http://schemas.microsoft.com/office/drawing/2014/main" val="20002"/>
                    </a:ext>
                  </a:extLst>
                </a:gridCol>
              </a:tblGrid>
              <a:tr h="560653">
                <a:tc>
                  <a:txBody>
                    <a:bodyPr/>
                    <a:lstStyle/>
                    <a:p>
                      <a:pPr marL="0" marR="0" algn="l">
                        <a:spcBef>
                          <a:spcPts val="0"/>
                        </a:spcBef>
                        <a:spcAft>
                          <a:spcPts val="0"/>
                        </a:spcAft>
                      </a:pPr>
                      <a:r>
                        <a:rPr lang="en-US" sz="1400" dirty="0">
                          <a:effectLst/>
                        </a:rPr>
                        <a:t>Date Begin</a:t>
                      </a:r>
                      <a:endParaRPr lang="en-US" sz="1400" dirty="0">
                        <a:effectLst/>
                        <a:latin typeface="Verdana"/>
                        <a:ea typeface="Calibri"/>
                        <a:cs typeface="Times New Roman"/>
                      </a:endParaRPr>
                    </a:p>
                  </a:txBody>
                  <a:tcPr/>
                </a:tc>
                <a:tc>
                  <a:txBody>
                    <a:bodyPr/>
                    <a:lstStyle/>
                    <a:p>
                      <a:pPr marL="0" marR="0" algn="l">
                        <a:spcBef>
                          <a:spcPts val="0"/>
                        </a:spcBef>
                        <a:spcAft>
                          <a:spcPts val="0"/>
                        </a:spcAft>
                      </a:pPr>
                      <a:r>
                        <a:rPr lang="en-US" sz="1400" dirty="0">
                          <a:effectLst/>
                        </a:rPr>
                        <a:t>Date End</a:t>
                      </a:r>
                      <a:endParaRPr lang="en-US" sz="1400" dirty="0">
                        <a:effectLst/>
                        <a:latin typeface="Verdana"/>
                        <a:ea typeface="Calibri"/>
                        <a:cs typeface="Times New Roman"/>
                      </a:endParaRPr>
                    </a:p>
                  </a:txBody>
                  <a:tcPr/>
                </a:tc>
                <a:tc>
                  <a:txBody>
                    <a:bodyPr/>
                    <a:lstStyle/>
                    <a:p>
                      <a:pPr marL="0" marR="0" algn="l">
                        <a:spcBef>
                          <a:spcPts val="0"/>
                        </a:spcBef>
                        <a:spcAft>
                          <a:spcPts val="0"/>
                        </a:spcAft>
                      </a:pPr>
                      <a:r>
                        <a:rPr lang="en-US" sz="1400" dirty="0">
                          <a:effectLst/>
                        </a:rPr>
                        <a:t>Component</a:t>
                      </a:r>
                      <a:endParaRPr lang="en-US" sz="1400" dirty="0">
                        <a:effectLst/>
                        <a:latin typeface="Verdana"/>
                        <a:ea typeface="Calibri"/>
                        <a:cs typeface="Times New Roman"/>
                      </a:endParaRPr>
                    </a:p>
                  </a:txBody>
                  <a:tcPr/>
                </a:tc>
                <a:extLst>
                  <a:ext uri="{0D108BD9-81ED-4DB2-BD59-A6C34878D82A}">
                    <a16:rowId xmlns:a16="http://schemas.microsoft.com/office/drawing/2014/main" val="10000"/>
                  </a:ext>
                </a:extLst>
              </a:tr>
              <a:tr h="560653">
                <a:tc>
                  <a:txBody>
                    <a:bodyPr/>
                    <a:lstStyle/>
                    <a:p>
                      <a:pPr marL="0" marR="0">
                        <a:spcBef>
                          <a:spcPts val="0"/>
                        </a:spcBef>
                        <a:spcAft>
                          <a:spcPts val="0"/>
                        </a:spcAft>
                      </a:pPr>
                      <a:r>
                        <a:rPr lang="en-US" sz="1200" dirty="0">
                          <a:effectLst/>
                        </a:rPr>
                        <a:t>5/15/15*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8/15/15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Accelerated Shelf-Life Testing</a:t>
                      </a:r>
                      <a:endParaRPr lang="en-US" sz="1200" dirty="0">
                        <a:effectLst/>
                        <a:latin typeface="Verdana"/>
                        <a:ea typeface="Calibri"/>
                        <a:cs typeface="Times New Roman"/>
                      </a:endParaRPr>
                    </a:p>
                  </a:txBody>
                  <a:tcPr/>
                </a:tc>
                <a:extLst>
                  <a:ext uri="{0D108BD9-81ED-4DB2-BD59-A6C34878D82A}">
                    <a16:rowId xmlns:a16="http://schemas.microsoft.com/office/drawing/2014/main" val="10001"/>
                  </a:ext>
                </a:extLst>
              </a:tr>
              <a:tr h="645135">
                <a:tc>
                  <a:txBody>
                    <a:bodyPr/>
                    <a:lstStyle/>
                    <a:p>
                      <a:pPr marL="0" marR="0">
                        <a:spcBef>
                          <a:spcPts val="0"/>
                        </a:spcBef>
                        <a:spcAft>
                          <a:spcPts val="0"/>
                        </a:spcAft>
                      </a:pPr>
                      <a:r>
                        <a:rPr lang="en-US" sz="1200" dirty="0">
                          <a:effectLst/>
                        </a:rPr>
                        <a:t>6/15/15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8/21/15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R&amp;D/Marketing Team Tasting</a:t>
                      </a:r>
                    </a:p>
                    <a:p>
                      <a:pPr marL="0" marR="0">
                        <a:spcBef>
                          <a:spcPts val="0"/>
                        </a:spcBef>
                        <a:spcAft>
                          <a:spcPts val="0"/>
                        </a:spcAft>
                      </a:pPr>
                      <a:r>
                        <a:rPr lang="en-US" sz="1200" dirty="0">
                          <a:effectLst/>
                        </a:rPr>
                        <a:t>(Weeks 4, 8, and 12)</a:t>
                      </a:r>
                      <a:endParaRPr lang="en-US" sz="1200" dirty="0">
                        <a:effectLst/>
                        <a:latin typeface="Verdana"/>
                        <a:ea typeface="Calibri"/>
                        <a:cs typeface="Times New Roman"/>
                      </a:endParaRPr>
                    </a:p>
                  </a:txBody>
                  <a:tcPr/>
                </a:tc>
                <a:extLst>
                  <a:ext uri="{0D108BD9-81ED-4DB2-BD59-A6C34878D82A}">
                    <a16:rowId xmlns:a16="http://schemas.microsoft.com/office/drawing/2014/main" val="10002"/>
                  </a:ext>
                </a:extLst>
              </a:tr>
              <a:tr h="645135">
                <a:tc>
                  <a:txBody>
                    <a:bodyPr/>
                    <a:lstStyle/>
                    <a:p>
                      <a:pPr marL="0" marR="0">
                        <a:spcBef>
                          <a:spcPts val="0"/>
                        </a:spcBef>
                        <a:spcAft>
                          <a:spcPts val="0"/>
                        </a:spcAft>
                      </a:pPr>
                      <a:r>
                        <a:rPr lang="en-US" sz="1200" dirty="0">
                          <a:effectLst/>
                        </a:rPr>
                        <a:t>8/15/15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9/7/15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Analytical Testing and Team Tasting</a:t>
                      </a:r>
                    </a:p>
                    <a:p>
                      <a:pPr marL="0" marR="0">
                        <a:spcBef>
                          <a:spcPts val="0"/>
                        </a:spcBef>
                        <a:spcAft>
                          <a:spcPts val="0"/>
                        </a:spcAft>
                      </a:pPr>
                      <a:r>
                        <a:rPr lang="en-US" sz="1200" dirty="0">
                          <a:effectLst/>
                        </a:rPr>
                        <a:t>(Weeks 4, 8, and 12)</a:t>
                      </a:r>
                      <a:endParaRPr lang="en-US" sz="1200" dirty="0">
                        <a:effectLst/>
                        <a:latin typeface="Verdana"/>
                        <a:ea typeface="Calibri"/>
                        <a:cs typeface="Times New Roman"/>
                      </a:endParaRPr>
                    </a:p>
                  </a:txBody>
                  <a:tcPr/>
                </a:tc>
                <a:extLst>
                  <a:ext uri="{0D108BD9-81ED-4DB2-BD59-A6C34878D82A}">
                    <a16:rowId xmlns:a16="http://schemas.microsoft.com/office/drawing/2014/main" val="10003"/>
                  </a:ext>
                </a:extLst>
              </a:tr>
              <a:tr h="560653">
                <a:tc>
                  <a:txBody>
                    <a:bodyPr/>
                    <a:lstStyle/>
                    <a:p>
                      <a:pPr marL="0" marR="0">
                        <a:spcBef>
                          <a:spcPts val="0"/>
                        </a:spcBef>
                        <a:spcAft>
                          <a:spcPts val="0"/>
                        </a:spcAft>
                      </a:pPr>
                      <a:r>
                        <a:rPr lang="en-US" sz="1200" dirty="0">
                          <a:effectLst/>
                        </a:rPr>
                        <a:t>9/7/15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9/10/15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Team Decision on Final Formula</a:t>
                      </a:r>
                      <a:endParaRPr lang="en-US" sz="1200" dirty="0">
                        <a:effectLst/>
                        <a:latin typeface="Verdana"/>
                        <a:ea typeface="Calibri"/>
                        <a:cs typeface="Times New Roman"/>
                      </a:endParaRPr>
                    </a:p>
                  </a:txBody>
                  <a:tcPr/>
                </a:tc>
                <a:extLst>
                  <a:ext uri="{0D108BD9-81ED-4DB2-BD59-A6C34878D82A}">
                    <a16:rowId xmlns:a16="http://schemas.microsoft.com/office/drawing/2014/main" val="10004"/>
                  </a:ext>
                </a:extLst>
              </a:tr>
              <a:tr h="560653">
                <a:tc>
                  <a:txBody>
                    <a:bodyPr/>
                    <a:lstStyle/>
                    <a:p>
                      <a:pPr marL="0" marR="0">
                        <a:spcBef>
                          <a:spcPts val="0"/>
                        </a:spcBef>
                        <a:spcAft>
                          <a:spcPts val="0"/>
                        </a:spcAft>
                      </a:pPr>
                      <a:r>
                        <a:rPr lang="en-US" sz="1200" dirty="0">
                          <a:effectLst/>
                        </a:rPr>
                        <a:t>10/2/15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10/2/15</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PLR Ready</a:t>
                      </a:r>
                      <a:endParaRPr lang="en-US" sz="1200" dirty="0">
                        <a:effectLst/>
                        <a:latin typeface="Verdana"/>
                        <a:ea typeface="Calibri"/>
                        <a:cs typeface="Times New Roman"/>
                      </a:endParaRPr>
                    </a:p>
                  </a:txBody>
                  <a:tcPr/>
                </a:tc>
                <a:extLst>
                  <a:ext uri="{0D108BD9-81ED-4DB2-BD59-A6C34878D82A}">
                    <a16:rowId xmlns:a16="http://schemas.microsoft.com/office/drawing/2014/main" val="10005"/>
                  </a:ext>
                </a:extLst>
              </a:tr>
              <a:tr h="560653">
                <a:tc>
                  <a:txBody>
                    <a:bodyPr/>
                    <a:lstStyle/>
                    <a:p>
                      <a:pPr marL="0" marR="0">
                        <a:spcBef>
                          <a:spcPts val="0"/>
                        </a:spcBef>
                        <a:spcAft>
                          <a:spcPts val="0"/>
                        </a:spcAft>
                      </a:pPr>
                      <a:r>
                        <a:rPr lang="en-US" sz="1200" dirty="0">
                          <a:effectLst/>
                        </a:rPr>
                        <a:t>N/A</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 March 2016</a:t>
                      </a:r>
                      <a:endParaRPr lang="en-US" sz="1200" dirty="0">
                        <a:effectLst/>
                        <a:latin typeface="Verdana"/>
                        <a:ea typeface="Calibri"/>
                        <a:cs typeface="Times New Roman"/>
                      </a:endParaRPr>
                    </a:p>
                  </a:txBody>
                  <a:tcPr/>
                </a:tc>
                <a:tc>
                  <a:txBody>
                    <a:bodyPr/>
                    <a:lstStyle/>
                    <a:p>
                      <a:pPr marL="0" marR="0">
                        <a:spcBef>
                          <a:spcPts val="0"/>
                        </a:spcBef>
                        <a:spcAft>
                          <a:spcPts val="0"/>
                        </a:spcAft>
                      </a:pPr>
                      <a:r>
                        <a:rPr lang="en-US" sz="1200" dirty="0">
                          <a:effectLst/>
                        </a:rPr>
                        <a:t>Trade Release</a:t>
                      </a:r>
                      <a:endParaRPr lang="en-US" sz="1200" dirty="0">
                        <a:effectLst/>
                        <a:latin typeface="Verdana"/>
                        <a:ea typeface="Calibri"/>
                        <a:cs typeface="Times New Roman"/>
                      </a:endParaRPr>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2838892" y="6318929"/>
            <a:ext cx="3264196" cy="307777"/>
          </a:xfrm>
          <a:prstGeom prst="rect">
            <a:avLst/>
          </a:prstGeom>
          <a:noFill/>
        </p:spPr>
        <p:txBody>
          <a:bodyPr wrap="square" rtlCol="0">
            <a:spAutoFit/>
          </a:bodyPr>
          <a:lstStyle/>
          <a:p>
            <a:pPr algn="ctr"/>
            <a:r>
              <a:rPr lang="en-US" sz="1400" dirty="0">
                <a:solidFill>
                  <a:schemeClr val="bg2">
                    <a:lumMod val="50000"/>
                  </a:schemeClr>
                </a:solidFill>
              </a:rPr>
              <a:t>*Source: </a:t>
            </a:r>
            <a:r>
              <a:rPr lang="en-US" sz="1400" dirty="0" err="1">
                <a:solidFill>
                  <a:schemeClr val="bg2">
                    <a:lumMod val="50000"/>
                  </a:schemeClr>
                </a:solidFill>
              </a:rPr>
              <a:t>Deepa</a:t>
            </a:r>
            <a:r>
              <a:rPr lang="en-US" sz="1400" dirty="0">
                <a:solidFill>
                  <a:schemeClr val="bg2">
                    <a:lumMod val="50000"/>
                  </a:schemeClr>
                </a:solidFill>
              </a:rPr>
              <a:t> Raju, R&amp;D</a:t>
            </a:r>
          </a:p>
        </p:txBody>
      </p:sp>
    </p:spTree>
    <p:extLst>
      <p:ext uri="{BB962C8B-B14F-4D97-AF65-F5344CB8AC3E}">
        <p14:creationId xmlns:p14="http://schemas.microsoft.com/office/powerpoint/2010/main" val="363380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21100225"/>
              </p:ext>
            </p:extLst>
          </p:nvPr>
        </p:nvGraphicFramePr>
        <p:xfrm>
          <a:off x="624111" y="1101716"/>
          <a:ext cx="7631351" cy="1643556"/>
        </p:xfrm>
        <a:graphic>
          <a:graphicData uri="http://schemas.openxmlformats.org/drawingml/2006/table">
            <a:tbl>
              <a:tblPr firstRow="1" firstCol="1" bandRow="1">
                <a:tableStyleId>{5C22544A-7EE6-4342-B048-85BDC9FD1C3A}</a:tableStyleId>
              </a:tblPr>
              <a:tblGrid>
                <a:gridCol w="4619571">
                  <a:extLst>
                    <a:ext uri="{9D8B030D-6E8A-4147-A177-3AD203B41FA5}">
                      <a16:colId xmlns:a16="http://schemas.microsoft.com/office/drawing/2014/main" val="20000"/>
                    </a:ext>
                  </a:extLst>
                </a:gridCol>
                <a:gridCol w="3011780">
                  <a:extLst>
                    <a:ext uri="{9D8B030D-6E8A-4147-A177-3AD203B41FA5}">
                      <a16:colId xmlns:a16="http://schemas.microsoft.com/office/drawing/2014/main" val="20001"/>
                    </a:ext>
                  </a:extLst>
                </a:gridCol>
              </a:tblGrid>
              <a:tr h="424356">
                <a:tc>
                  <a:txBody>
                    <a:bodyPr/>
                    <a:lstStyle/>
                    <a:p>
                      <a:pPr marL="0" marR="0" algn="ctr">
                        <a:spcBef>
                          <a:spcPts val="0"/>
                        </a:spcBef>
                        <a:spcAft>
                          <a:spcPts val="0"/>
                        </a:spcAft>
                      </a:pPr>
                      <a:r>
                        <a:rPr lang="en-US" sz="2000" dirty="0">
                          <a:effectLst/>
                        </a:rPr>
                        <a:t>Variant</a:t>
                      </a:r>
                      <a:endParaRPr lang="en-US" sz="2000" dirty="0">
                        <a:effectLst/>
                        <a:latin typeface="Verdana"/>
                        <a:ea typeface="Calibri"/>
                        <a:cs typeface="Times New Roman"/>
                      </a:endParaRPr>
                    </a:p>
                  </a:txBody>
                  <a:tcPr marL="68580" marR="68580" marT="0" marB="0" anchor="ctr"/>
                </a:tc>
                <a:tc>
                  <a:txBody>
                    <a:bodyPr/>
                    <a:lstStyle/>
                    <a:p>
                      <a:pPr marL="0" marR="0" algn="ctr">
                        <a:spcBef>
                          <a:spcPts val="0"/>
                        </a:spcBef>
                        <a:spcAft>
                          <a:spcPts val="0"/>
                        </a:spcAft>
                      </a:pPr>
                      <a:r>
                        <a:rPr lang="en-US" sz="2000">
                          <a:effectLst/>
                        </a:rPr>
                        <a:t>Diff vs. PG-Free Control</a:t>
                      </a:r>
                      <a:endParaRPr lang="en-US" sz="2000">
                        <a:effectLst/>
                        <a:latin typeface="Verdana"/>
                        <a:ea typeface="Calibri"/>
                        <a:cs typeface="Times New Roman"/>
                      </a:endParaRPr>
                    </a:p>
                  </a:txBody>
                  <a:tcPr marL="68580" marR="68580" marT="0" marB="0" anchor="ctr"/>
                </a:tc>
                <a:extLst>
                  <a:ext uri="{0D108BD9-81ED-4DB2-BD59-A6C34878D82A}">
                    <a16:rowId xmlns:a16="http://schemas.microsoft.com/office/drawing/2014/main" val="10000"/>
                  </a:ext>
                </a:extLst>
              </a:tr>
              <a:tr h="277695">
                <a:tc>
                  <a:txBody>
                    <a:bodyPr/>
                    <a:lstStyle/>
                    <a:p>
                      <a:pPr marL="0" marR="0" algn="ctr">
                        <a:spcBef>
                          <a:spcPts val="0"/>
                        </a:spcBef>
                        <a:spcAft>
                          <a:spcPts val="0"/>
                        </a:spcAft>
                      </a:pPr>
                      <a:r>
                        <a:rPr lang="en-US" sz="2000">
                          <a:effectLst/>
                        </a:rPr>
                        <a:t>PG-Free</a:t>
                      </a:r>
                      <a:endParaRPr lang="en-US" sz="2000">
                        <a:effectLst/>
                        <a:latin typeface="Verdana"/>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N/A</a:t>
                      </a:r>
                      <a:endParaRPr lang="en-US" sz="2000" dirty="0">
                        <a:effectLst/>
                        <a:latin typeface="Verdana"/>
                        <a:ea typeface="Calibri"/>
                        <a:cs typeface="Times New Roman"/>
                      </a:endParaRPr>
                    </a:p>
                  </a:txBody>
                  <a:tcPr marL="68580" marR="68580" marT="0" marB="0" anchor="ctr"/>
                </a:tc>
                <a:extLst>
                  <a:ext uri="{0D108BD9-81ED-4DB2-BD59-A6C34878D82A}">
                    <a16:rowId xmlns:a16="http://schemas.microsoft.com/office/drawing/2014/main" val="10001"/>
                  </a:ext>
                </a:extLst>
              </a:tr>
              <a:tr h="277695">
                <a:tc>
                  <a:txBody>
                    <a:bodyPr/>
                    <a:lstStyle/>
                    <a:p>
                      <a:pPr marL="0" marR="0" algn="ctr">
                        <a:spcBef>
                          <a:spcPts val="0"/>
                        </a:spcBef>
                        <a:spcAft>
                          <a:spcPts val="0"/>
                        </a:spcAft>
                      </a:pPr>
                      <a:r>
                        <a:rPr lang="en-US" sz="2000" dirty="0">
                          <a:effectLst/>
                        </a:rPr>
                        <a:t>10% B-Vitamin</a:t>
                      </a:r>
                      <a:endParaRPr lang="en-US" sz="2000" dirty="0">
                        <a:effectLst/>
                        <a:latin typeface="Verdana"/>
                        <a:ea typeface="Calibri"/>
                        <a:cs typeface="Times New Roman"/>
                      </a:endParaRPr>
                    </a:p>
                  </a:txBody>
                  <a:tcPr marL="68580" marR="68580" marT="0" marB="0" anchor="ctr"/>
                </a:tc>
                <a:tc>
                  <a:txBody>
                    <a:bodyPr/>
                    <a:lstStyle/>
                    <a:p>
                      <a:pPr marL="0" marR="0" algn="ctr">
                        <a:spcBef>
                          <a:spcPts val="0"/>
                        </a:spcBef>
                        <a:spcAft>
                          <a:spcPts val="0"/>
                        </a:spcAft>
                      </a:pPr>
                      <a:r>
                        <a:rPr lang="en-US" sz="2000">
                          <a:effectLst/>
                        </a:rPr>
                        <a:t>1%</a:t>
                      </a:r>
                      <a:endParaRPr lang="en-US" sz="2000">
                        <a:effectLst/>
                        <a:latin typeface="Verdana"/>
                        <a:ea typeface="Calibri"/>
                        <a:cs typeface="Times New Roman"/>
                      </a:endParaRPr>
                    </a:p>
                  </a:txBody>
                  <a:tcPr marL="68580" marR="68580" marT="0" marB="0" anchor="ctr"/>
                </a:tc>
                <a:extLst>
                  <a:ext uri="{0D108BD9-81ED-4DB2-BD59-A6C34878D82A}">
                    <a16:rowId xmlns:a16="http://schemas.microsoft.com/office/drawing/2014/main" val="10002"/>
                  </a:ext>
                </a:extLst>
              </a:tr>
              <a:tr h="277695">
                <a:tc>
                  <a:txBody>
                    <a:bodyPr/>
                    <a:lstStyle/>
                    <a:p>
                      <a:pPr marL="0" marR="0" algn="ctr">
                        <a:spcBef>
                          <a:spcPts val="0"/>
                        </a:spcBef>
                        <a:spcAft>
                          <a:spcPts val="0"/>
                        </a:spcAft>
                      </a:pPr>
                      <a:r>
                        <a:rPr lang="en-US" sz="2000" dirty="0">
                          <a:effectLst/>
                        </a:rPr>
                        <a:t>10% Vitamin C</a:t>
                      </a:r>
                      <a:endParaRPr lang="en-US" sz="2000" dirty="0">
                        <a:effectLst/>
                        <a:latin typeface="Verdana"/>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0.5%</a:t>
                      </a:r>
                      <a:endParaRPr lang="en-US" sz="2000" dirty="0">
                        <a:effectLst/>
                        <a:latin typeface="Verdana"/>
                        <a:ea typeface="Calibri"/>
                        <a:cs typeface="Times New Roman"/>
                      </a:endParaRPr>
                    </a:p>
                  </a:txBody>
                  <a:tcPr marL="68580" marR="68580" marT="0" marB="0" anchor="ctr"/>
                </a:tc>
                <a:extLst>
                  <a:ext uri="{0D108BD9-81ED-4DB2-BD59-A6C34878D82A}">
                    <a16:rowId xmlns:a16="http://schemas.microsoft.com/office/drawing/2014/main" val="10003"/>
                  </a:ext>
                </a:extLst>
              </a:tr>
              <a:tr h="277695">
                <a:tc>
                  <a:txBody>
                    <a:bodyPr/>
                    <a:lstStyle/>
                    <a:p>
                      <a:pPr marL="0" marR="0" algn="ctr">
                        <a:spcBef>
                          <a:spcPts val="0"/>
                        </a:spcBef>
                        <a:spcAft>
                          <a:spcPts val="0"/>
                        </a:spcAft>
                      </a:pPr>
                      <a:r>
                        <a:rPr lang="en-US" sz="2000" dirty="0">
                          <a:effectLst/>
                        </a:rPr>
                        <a:t>10% B-Vitamin and 10% Vitamin C</a:t>
                      </a:r>
                      <a:endParaRPr lang="en-US" sz="2000" dirty="0">
                        <a:effectLst/>
                        <a:latin typeface="Verdana"/>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2%</a:t>
                      </a:r>
                      <a:endParaRPr lang="en-US" sz="2000" dirty="0">
                        <a:effectLst/>
                        <a:latin typeface="Verdana"/>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Title 1"/>
          <p:cNvSpPr txBox="1">
            <a:spLocks/>
          </p:cNvSpPr>
          <p:nvPr/>
        </p:nvSpPr>
        <p:spPr>
          <a:xfrm>
            <a:off x="125874" y="125138"/>
            <a:ext cx="7993672" cy="588735"/>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kern="1200">
                <a:solidFill>
                  <a:srgbClr val="002C5F"/>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C5F"/>
                </a:solidFill>
                <a:effectLst/>
                <a:uLnTx/>
                <a:uFillTx/>
                <a:latin typeface="Calibri"/>
              </a:rPr>
              <a:t>Cost Implications (Mio/LC fortification project)</a:t>
            </a:r>
          </a:p>
        </p:txBody>
      </p:sp>
      <p:sp>
        <p:nvSpPr>
          <p:cNvPr id="2" name="Right Arrow 1"/>
          <p:cNvSpPr/>
          <p:nvPr/>
        </p:nvSpPr>
        <p:spPr>
          <a:xfrm>
            <a:off x="125874" y="2158362"/>
            <a:ext cx="700935" cy="276446"/>
          </a:xfrm>
          <a:prstGeom prst="rightArrow">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3" name="TextBox 2"/>
          <p:cNvSpPr txBox="1"/>
          <p:nvPr/>
        </p:nvSpPr>
        <p:spPr>
          <a:xfrm>
            <a:off x="3672830" y="2830166"/>
            <a:ext cx="4582632" cy="307777"/>
          </a:xfrm>
          <a:prstGeom prst="rect">
            <a:avLst/>
          </a:prstGeom>
          <a:noFill/>
        </p:spPr>
        <p:txBody>
          <a:bodyPr wrap="square" rtlCol="0">
            <a:spAutoFit/>
          </a:bodyPr>
          <a:lstStyle/>
          <a:p>
            <a:r>
              <a:rPr lang="en-US" sz="1400" dirty="0">
                <a:solidFill>
                  <a:schemeClr val="bg2">
                    <a:lumMod val="50000"/>
                  </a:schemeClr>
                </a:solidFill>
              </a:rPr>
              <a:t>*Source: Mio Base Renovation Recommendation 5/4/15</a:t>
            </a:r>
          </a:p>
        </p:txBody>
      </p:sp>
      <p:graphicFrame>
        <p:nvGraphicFramePr>
          <p:cNvPr id="4" name="Table 3"/>
          <p:cNvGraphicFramePr>
            <a:graphicFrameLocks noGrp="1"/>
          </p:cNvGraphicFramePr>
          <p:nvPr>
            <p:extLst>
              <p:ext uri="{D42A27DB-BD31-4B8C-83A1-F6EECF244321}">
                <p14:modId xmlns:p14="http://schemas.microsoft.com/office/powerpoint/2010/main" val="3452284675"/>
              </p:ext>
            </p:extLst>
          </p:nvPr>
        </p:nvGraphicFramePr>
        <p:xfrm>
          <a:off x="261790" y="3758577"/>
          <a:ext cx="8556625" cy="2142490"/>
        </p:xfrm>
        <a:graphic>
          <a:graphicData uri="http://schemas.openxmlformats.org/drawingml/2006/table">
            <a:tbl>
              <a:tblPr>
                <a:tableStyleId>{5C22544A-7EE6-4342-B048-85BDC9FD1C3A}</a:tableStyleId>
              </a:tblPr>
              <a:tblGrid>
                <a:gridCol w="36195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3749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gridCol w="1247775">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tblGrid>
              <a:tr h="341328">
                <a:tc gridSpan="7">
                  <a:txBody>
                    <a:bodyPr/>
                    <a:lstStyle/>
                    <a:p>
                      <a:pPr algn="l" fontAlgn="b"/>
                      <a:r>
                        <a:rPr lang="en-US" sz="1800" u="none" strike="noStrike" dirty="0">
                          <a:effectLst/>
                        </a:rPr>
                        <a:t>RKA SBA</a:t>
                      </a:r>
                      <a:endParaRPr lang="en-US" sz="1800" b="0" i="0" u="none" strike="noStrike" dirty="0">
                        <a:effectLst/>
                        <a:latin typeface="Tahoma"/>
                      </a:endParaRPr>
                    </a:p>
                  </a:txBody>
                  <a:tcPr marL="9521" marR="9521" marT="952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486">
                <a:tc>
                  <a:txBody>
                    <a:bodyPr/>
                    <a:lstStyle/>
                    <a:p>
                      <a:pPr algn="l" fontAlgn="b"/>
                      <a:endParaRPr lang="en-US" sz="1000" b="0" i="0" u="none" strike="noStrike">
                        <a:effectLst/>
                        <a:latin typeface="Arial"/>
                      </a:endParaRPr>
                    </a:p>
                  </a:txBody>
                  <a:tcPr marL="9521" marR="9521" marT="9521" marB="0" anchor="b"/>
                </a:tc>
                <a:tc>
                  <a:txBody>
                    <a:bodyPr/>
                    <a:lstStyle/>
                    <a:p>
                      <a:pPr algn="l" fontAlgn="b"/>
                      <a:endParaRPr lang="en-US" sz="1000" b="0" i="0" u="none" strike="noStrike">
                        <a:effectLst/>
                        <a:latin typeface="Arial"/>
                      </a:endParaRPr>
                    </a:p>
                  </a:txBody>
                  <a:tcPr marL="9521" marR="9521" marT="9521" marB="0" anchor="b"/>
                </a:tc>
                <a:tc>
                  <a:txBody>
                    <a:bodyPr/>
                    <a:lstStyle/>
                    <a:p>
                      <a:pPr algn="l" fontAlgn="b"/>
                      <a:endParaRPr lang="en-US" sz="1000" b="0" i="0" u="none" strike="noStrike">
                        <a:effectLst/>
                        <a:latin typeface="Arial"/>
                      </a:endParaRPr>
                    </a:p>
                  </a:txBody>
                  <a:tcPr marL="9521" marR="9521" marT="9521" marB="0" anchor="b"/>
                </a:tc>
                <a:tc>
                  <a:txBody>
                    <a:bodyPr/>
                    <a:lstStyle/>
                    <a:p>
                      <a:pPr algn="l" fontAlgn="b"/>
                      <a:endParaRPr lang="en-US" sz="1000" b="0" i="0" u="none" strike="noStrike">
                        <a:effectLst/>
                        <a:latin typeface="Arial"/>
                      </a:endParaRPr>
                    </a:p>
                  </a:txBody>
                  <a:tcPr marL="9521" marR="9521" marT="9521" marB="0" anchor="b"/>
                </a:tc>
                <a:tc>
                  <a:txBody>
                    <a:bodyPr/>
                    <a:lstStyle/>
                    <a:p>
                      <a:pPr algn="l" fontAlgn="b"/>
                      <a:endParaRPr lang="en-US" sz="1000" b="0" i="0" u="none" strike="noStrike">
                        <a:effectLst/>
                        <a:latin typeface="Arial"/>
                      </a:endParaRPr>
                    </a:p>
                  </a:txBody>
                  <a:tcPr marL="9521" marR="9521" marT="9521" marB="0" anchor="b"/>
                </a:tc>
                <a:tc>
                  <a:txBody>
                    <a:bodyPr/>
                    <a:lstStyle/>
                    <a:p>
                      <a:pPr algn="l" fontAlgn="b"/>
                      <a:endParaRPr lang="en-US" sz="1000" b="0" i="0" u="none" strike="noStrike">
                        <a:effectLst/>
                        <a:latin typeface="Arial"/>
                      </a:endParaRPr>
                    </a:p>
                  </a:txBody>
                  <a:tcPr marL="9521" marR="9521" marT="9521" marB="0" anchor="b"/>
                </a:tc>
                <a:tc>
                  <a:txBody>
                    <a:bodyPr/>
                    <a:lstStyle/>
                    <a:p>
                      <a:pPr algn="l" fontAlgn="b"/>
                      <a:endParaRPr lang="en-US" sz="1000" b="0" i="0" u="none" strike="noStrike">
                        <a:effectLst/>
                        <a:latin typeface="Arial"/>
                      </a:endParaRPr>
                    </a:p>
                  </a:txBody>
                  <a:tcPr marL="9521" marR="9521" marT="9521" marB="0" anchor="b"/>
                </a:tc>
                <a:extLst>
                  <a:ext uri="{0D108BD9-81ED-4DB2-BD59-A6C34878D82A}">
                    <a16:rowId xmlns:a16="http://schemas.microsoft.com/office/drawing/2014/main" val="10001"/>
                  </a:ext>
                </a:extLst>
              </a:tr>
              <a:tr h="446760">
                <a:tc gridSpan="2">
                  <a:txBody>
                    <a:bodyPr/>
                    <a:lstStyle/>
                    <a:p>
                      <a:pPr algn="ctr" fontAlgn="b"/>
                      <a:r>
                        <a:rPr lang="en-US" sz="1000" u="none" strike="noStrike" dirty="0">
                          <a:effectLst/>
                        </a:rPr>
                        <a:t>Category</a:t>
                      </a:r>
                      <a:endParaRPr lang="en-US" sz="1000" b="1" i="0" u="none" strike="noStrike" dirty="0">
                        <a:solidFill>
                          <a:srgbClr val="FFFFFF"/>
                        </a:solidFill>
                        <a:effectLst/>
                        <a:latin typeface="Arial"/>
                      </a:endParaRPr>
                    </a:p>
                  </a:txBody>
                  <a:tcPr marL="9521" marR="9521" marT="9521" marB="0" anchor="b"/>
                </a:tc>
                <a:tc hMerge="1">
                  <a:txBody>
                    <a:bodyPr/>
                    <a:lstStyle/>
                    <a:p>
                      <a:endParaRPr lang="en-US"/>
                    </a:p>
                  </a:txBody>
                  <a:tcPr/>
                </a:tc>
                <a:tc>
                  <a:txBody>
                    <a:bodyPr/>
                    <a:lstStyle/>
                    <a:p>
                      <a:pPr algn="l" fontAlgn="b"/>
                      <a:r>
                        <a:rPr lang="en-US" sz="1000" u="none" strike="noStrike">
                          <a:effectLst/>
                        </a:rPr>
                        <a:t>Cross Brand</a:t>
                      </a:r>
                      <a:endParaRPr lang="en-US" sz="1000" b="1" i="0" u="none" strike="noStrike">
                        <a:solidFill>
                          <a:srgbClr val="FFFFFF"/>
                        </a:solidFill>
                        <a:effectLst/>
                        <a:latin typeface="Arial"/>
                      </a:endParaRPr>
                    </a:p>
                  </a:txBody>
                  <a:tcPr marL="9521" marR="9521" marT="9521" marB="0" anchor="b"/>
                </a:tc>
                <a:tc>
                  <a:txBody>
                    <a:bodyPr/>
                    <a:lstStyle/>
                    <a:p>
                      <a:pPr algn="r" fontAlgn="b"/>
                      <a:r>
                        <a:rPr lang="en-US" sz="1000" u="none" strike="noStrike">
                          <a:effectLst/>
                        </a:rPr>
                        <a:t>Cross Brand % of All Baskets</a:t>
                      </a:r>
                      <a:endParaRPr lang="en-US" sz="1000" b="1" i="0" u="none" strike="noStrike">
                        <a:solidFill>
                          <a:srgbClr val="FFFFFF"/>
                        </a:solidFill>
                        <a:effectLst/>
                        <a:latin typeface="Arial"/>
                      </a:endParaRPr>
                    </a:p>
                  </a:txBody>
                  <a:tcPr marL="9521" marR="9521" marT="9521" marB="0" anchor="b"/>
                </a:tc>
                <a:tc>
                  <a:txBody>
                    <a:bodyPr/>
                    <a:lstStyle/>
                    <a:p>
                      <a:pPr algn="r" fontAlgn="b"/>
                      <a:r>
                        <a:rPr lang="en-US" sz="1000" u="none" strike="noStrike">
                          <a:effectLst/>
                        </a:rPr>
                        <a:t>Common Baskets / Focus Brand Trips</a:t>
                      </a:r>
                      <a:endParaRPr lang="en-US" sz="1000" b="1" i="0" u="none" strike="noStrike">
                        <a:solidFill>
                          <a:srgbClr val="FFFFFF"/>
                        </a:solidFill>
                        <a:effectLst/>
                        <a:latin typeface="Arial"/>
                      </a:endParaRPr>
                    </a:p>
                  </a:txBody>
                  <a:tcPr marL="9521" marR="9521" marT="9521" marB="0" anchor="b"/>
                </a:tc>
                <a:tc>
                  <a:txBody>
                    <a:bodyPr/>
                    <a:lstStyle/>
                    <a:p>
                      <a:pPr algn="r" fontAlgn="b"/>
                      <a:r>
                        <a:rPr lang="en-US" sz="1000" u="none" strike="noStrike">
                          <a:effectLst/>
                        </a:rPr>
                        <a:t>Index to Overall</a:t>
                      </a:r>
                      <a:endParaRPr lang="en-US" sz="1000" b="1" i="0" u="none" strike="noStrike">
                        <a:solidFill>
                          <a:srgbClr val="FFFFFF"/>
                        </a:solidFill>
                        <a:effectLst/>
                        <a:latin typeface="Arial"/>
                      </a:endParaRPr>
                    </a:p>
                  </a:txBody>
                  <a:tcPr marL="9521" marR="9521" marT="9521" marB="0" anchor="b"/>
                </a:tc>
                <a:tc>
                  <a:txBody>
                    <a:bodyPr/>
                    <a:lstStyle/>
                    <a:p>
                      <a:pPr algn="l" fontAlgn="b"/>
                      <a:endParaRPr lang="en-US" sz="1000" b="0" i="0" u="none" strike="noStrike">
                        <a:effectLst/>
                        <a:latin typeface="Arial"/>
                      </a:endParaRPr>
                    </a:p>
                  </a:txBody>
                  <a:tcPr marL="9521" marR="9521" marT="9521" marB="0" anchor="b"/>
                </a:tc>
                <a:extLst>
                  <a:ext uri="{0D108BD9-81ED-4DB2-BD59-A6C34878D82A}">
                    <a16:rowId xmlns:a16="http://schemas.microsoft.com/office/drawing/2014/main" val="10002"/>
                  </a:ext>
                </a:extLst>
              </a:tr>
              <a:tr h="193486">
                <a:tc>
                  <a:txBody>
                    <a:bodyPr/>
                    <a:lstStyle/>
                    <a:p>
                      <a:pPr algn="l" fontAlgn="t"/>
                      <a:r>
                        <a:rPr lang="en-US" sz="900" u="none" strike="noStrike">
                          <a:effectLst/>
                        </a:rPr>
                        <a:t>3801</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SUGAR - GRANULATED</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Private Label</a:t>
                      </a:r>
                      <a:endParaRPr lang="en-US" sz="900" b="1" i="0" u="none" strike="noStrike">
                        <a:solidFill>
                          <a:srgbClr val="1F1F1F"/>
                        </a:solidFill>
                        <a:effectLst/>
                        <a:latin typeface="Arial"/>
                      </a:endParaRPr>
                    </a:p>
                  </a:txBody>
                  <a:tcPr marL="9521" marR="9521" marT="9521" marB="0"/>
                </a:tc>
                <a:tc>
                  <a:txBody>
                    <a:bodyPr/>
                    <a:lstStyle/>
                    <a:p>
                      <a:pPr algn="r" fontAlgn="ctr"/>
                      <a:r>
                        <a:rPr lang="en-US" sz="900" u="none" strike="noStrike">
                          <a:effectLst/>
                        </a:rPr>
                        <a:t>0.72%</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22.00%</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3,044</a:t>
                      </a:r>
                      <a:endParaRPr lang="en-US" sz="900" b="0" i="0" u="none" strike="noStrike">
                        <a:solidFill>
                          <a:srgbClr val="1F1F1F"/>
                        </a:solidFill>
                        <a:effectLst/>
                        <a:latin typeface="Arial"/>
                      </a:endParaRPr>
                    </a:p>
                  </a:txBody>
                  <a:tcPr marL="9521" marR="9521" marT="9521" marB="0" anchor="ctr"/>
                </a:tc>
                <a:tc>
                  <a:txBody>
                    <a:bodyPr/>
                    <a:lstStyle/>
                    <a:p>
                      <a:pPr algn="l" fontAlgn="b"/>
                      <a:endParaRPr lang="en-US" sz="1000" b="0" i="0" u="none" strike="noStrike">
                        <a:effectLst/>
                        <a:latin typeface="Arial"/>
                      </a:endParaRPr>
                    </a:p>
                  </a:txBody>
                  <a:tcPr marL="9521" marR="9521" marT="9521" marB="0" anchor="b"/>
                </a:tc>
                <a:extLst>
                  <a:ext uri="{0D108BD9-81ED-4DB2-BD59-A6C34878D82A}">
                    <a16:rowId xmlns:a16="http://schemas.microsoft.com/office/drawing/2014/main" val="10003"/>
                  </a:ext>
                </a:extLst>
              </a:tr>
              <a:tr h="193486">
                <a:tc>
                  <a:txBody>
                    <a:bodyPr/>
                    <a:lstStyle/>
                    <a:p>
                      <a:pPr algn="l" fontAlgn="t"/>
                      <a:r>
                        <a:rPr lang="en-US" sz="900" u="none" strike="noStrike">
                          <a:effectLst/>
                        </a:rPr>
                        <a:t>3801</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SUGAR - GRANULATED</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DIXIE CRYSTALS</a:t>
                      </a:r>
                      <a:endParaRPr lang="en-US" sz="900" b="1" i="0" u="none" strike="noStrike">
                        <a:solidFill>
                          <a:srgbClr val="1F1F1F"/>
                        </a:solidFill>
                        <a:effectLst/>
                        <a:latin typeface="Arial"/>
                      </a:endParaRPr>
                    </a:p>
                  </a:txBody>
                  <a:tcPr marL="9521" marR="9521" marT="9521" marB="0"/>
                </a:tc>
                <a:tc>
                  <a:txBody>
                    <a:bodyPr/>
                    <a:lstStyle/>
                    <a:p>
                      <a:pPr algn="r" fontAlgn="ctr"/>
                      <a:r>
                        <a:rPr lang="en-US" sz="900" u="none" strike="noStrike">
                          <a:effectLst/>
                        </a:rPr>
                        <a:t>0.03%</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0.57%</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1,915</a:t>
                      </a:r>
                      <a:endParaRPr lang="en-US" sz="900" b="0" i="0" u="none" strike="noStrike">
                        <a:solidFill>
                          <a:srgbClr val="1F1F1F"/>
                        </a:solidFill>
                        <a:effectLst/>
                        <a:latin typeface="Arial"/>
                      </a:endParaRPr>
                    </a:p>
                  </a:txBody>
                  <a:tcPr marL="9521" marR="9521" marT="9521" marB="0" anchor="ctr"/>
                </a:tc>
                <a:tc>
                  <a:txBody>
                    <a:bodyPr/>
                    <a:lstStyle/>
                    <a:p>
                      <a:pPr algn="l" fontAlgn="b"/>
                      <a:endParaRPr lang="en-US" sz="1000" b="0" i="0" u="none" strike="noStrike">
                        <a:effectLst/>
                        <a:latin typeface="Arial"/>
                      </a:endParaRPr>
                    </a:p>
                  </a:txBody>
                  <a:tcPr marL="9521" marR="9521" marT="9521" marB="0" anchor="b"/>
                </a:tc>
                <a:extLst>
                  <a:ext uri="{0D108BD9-81ED-4DB2-BD59-A6C34878D82A}">
                    <a16:rowId xmlns:a16="http://schemas.microsoft.com/office/drawing/2014/main" val="10004"/>
                  </a:ext>
                </a:extLst>
              </a:tr>
              <a:tr h="193486">
                <a:tc>
                  <a:txBody>
                    <a:bodyPr/>
                    <a:lstStyle/>
                    <a:p>
                      <a:pPr algn="l" fontAlgn="t"/>
                      <a:r>
                        <a:rPr lang="en-US" sz="900" u="none" strike="noStrike">
                          <a:effectLst/>
                        </a:rPr>
                        <a:t>3801</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SUGAR - GRANULATED</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C &amp; H</a:t>
                      </a:r>
                      <a:endParaRPr lang="en-US" sz="900" b="1" i="0" u="none" strike="noStrike">
                        <a:solidFill>
                          <a:srgbClr val="1F1F1F"/>
                        </a:solidFill>
                        <a:effectLst/>
                        <a:latin typeface="Arial"/>
                      </a:endParaRPr>
                    </a:p>
                  </a:txBody>
                  <a:tcPr marL="9521" marR="9521" marT="9521" marB="0"/>
                </a:tc>
                <a:tc>
                  <a:txBody>
                    <a:bodyPr/>
                    <a:lstStyle/>
                    <a:p>
                      <a:pPr algn="r" fontAlgn="ctr"/>
                      <a:r>
                        <a:rPr lang="en-US" sz="900" u="none" strike="noStrike">
                          <a:effectLst/>
                        </a:rPr>
                        <a:t>0.13%</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1.57%</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1,225</a:t>
                      </a:r>
                      <a:endParaRPr lang="en-US" sz="900" b="0" i="0" u="none" strike="noStrike">
                        <a:solidFill>
                          <a:srgbClr val="1F1F1F"/>
                        </a:solidFill>
                        <a:effectLst/>
                        <a:latin typeface="Arial"/>
                      </a:endParaRPr>
                    </a:p>
                  </a:txBody>
                  <a:tcPr marL="9521" marR="9521" marT="9521" marB="0" anchor="ctr"/>
                </a:tc>
                <a:tc>
                  <a:txBody>
                    <a:bodyPr/>
                    <a:lstStyle/>
                    <a:p>
                      <a:pPr algn="l" fontAlgn="b"/>
                      <a:endParaRPr lang="en-US" sz="1000" b="0" i="0" u="none" strike="noStrike">
                        <a:effectLst/>
                        <a:latin typeface="Arial"/>
                      </a:endParaRPr>
                    </a:p>
                  </a:txBody>
                  <a:tcPr marL="9521" marR="9521" marT="9521" marB="0" anchor="b"/>
                </a:tc>
                <a:extLst>
                  <a:ext uri="{0D108BD9-81ED-4DB2-BD59-A6C34878D82A}">
                    <a16:rowId xmlns:a16="http://schemas.microsoft.com/office/drawing/2014/main" val="10005"/>
                  </a:ext>
                </a:extLst>
              </a:tr>
              <a:tr h="193486">
                <a:tc>
                  <a:txBody>
                    <a:bodyPr/>
                    <a:lstStyle/>
                    <a:p>
                      <a:pPr algn="l" fontAlgn="t"/>
                      <a:r>
                        <a:rPr lang="en-US" sz="900" u="none" strike="noStrike">
                          <a:effectLst/>
                        </a:rPr>
                        <a:t>3801</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dirty="0">
                          <a:effectLst/>
                        </a:rPr>
                        <a:t>SUGAR - GRANULATED</a:t>
                      </a:r>
                      <a:endParaRPr lang="en-US" sz="900" b="1" i="0" u="none" strike="noStrike" dirty="0">
                        <a:solidFill>
                          <a:srgbClr val="1F1F1F"/>
                        </a:solidFill>
                        <a:effectLst/>
                        <a:latin typeface="Arial"/>
                      </a:endParaRPr>
                    </a:p>
                  </a:txBody>
                  <a:tcPr marL="9521" marR="9521" marT="9521" marB="0"/>
                </a:tc>
                <a:tc>
                  <a:txBody>
                    <a:bodyPr/>
                    <a:lstStyle/>
                    <a:p>
                      <a:pPr algn="l" fontAlgn="t"/>
                      <a:r>
                        <a:rPr lang="en-US" sz="900" u="none" strike="noStrike">
                          <a:effectLst/>
                        </a:rPr>
                        <a:t>DOMINO</a:t>
                      </a:r>
                      <a:endParaRPr lang="en-US" sz="900" b="1" i="0" u="none" strike="noStrike">
                        <a:solidFill>
                          <a:srgbClr val="1F1F1F"/>
                        </a:solidFill>
                        <a:effectLst/>
                        <a:latin typeface="Arial"/>
                      </a:endParaRPr>
                    </a:p>
                  </a:txBody>
                  <a:tcPr marL="9521" marR="9521" marT="9521" marB="0"/>
                </a:tc>
                <a:tc>
                  <a:txBody>
                    <a:bodyPr/>
                    <a:lstStyle/>
                    <a:p>
                      <a:pPr algn="r" fontAlgn="ctr"/>
                      <a:r>
                        <a:rPr lang="en-US" sz="900" u="none" strike="noStrike">
                          <a:effectLst/>
                        </a:rPr>
                        <a:t>0.18%</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2.03%</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1,107</a:t>
                      </a:r>
                      <a:endParaRPr lang="en-US" sz="900" b="0" i="0" u="none" strike="noStrike">
                        <a:solidFill>
                          <a:srgbClr val="1F1F1F"/>
                        </a:solidFill>
                        <a:effectLst/>
                        <a:latin typeface="Arial"/>
                      </a:endParaRPr>
                    </a:p>
                  </a:txBody>
                  <a:tcPr marL="9521" marR="9521" marT="9521" marB="0" anchor="ctr"/>
                </a:tc>
                <a:tc>
                  <a:txBody>
                    <a:bodyPr/>
                    <a:lstStyle/>
                    <a:p>
                      <a:pPr algn="l" fontAlgn="b"/>
                      <a:endParaRPr lang="en-US" sz="1000" b="0" i="0" u="none" strike="noStrike">
                        <a:effectLst/>
                        <a:latin typeface="Arial"/>
                      </a:endParaRPr>
                    </a:p>
                  </a:txBody>
                  <a:tcPr marL="9521" marR="9521" marT="9521" marB="0" anchor="b"/>
                </a:tc>
                <a:extLst>
                  <a:ext uri="{0D108BD9-81ED-4DB2-BD59-A6C34878D82A}">
                    <a16:rowId xmlns:a16="http://schemas.microsoft.com/office/drawing/2014/main" val="10006"/>
                  </a:ext>
                </a:extLst>
              </a:tr>
              <a:tr h="193486">
                <a:tc>
                  <a:txBody>
                    <a:bodyPr/>
                    <a:lstStyle/>
                    <a:p>
                      <a:pPr algn="l" fontAlgn="t"/>
                      <a:r>
                        <a:rPr lang="en-US" sz="900" u="none" strike="noStrike">
                          <a:effectLst/>
                        </a:rPr>
                        <a:t>1102</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DIET SWEETENERS</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Private Label</a:t>
                      </a:r>
                      <a:endParaRPr lang="en-US" sz="900" b="1" i="0" u="none" strike="noStrike">
                        <a:solidFill>
                          <a:srgbClr val="1F1F1F"/>
                        </a:solidFill>
                        <a:effectLst/>
                        <a:latin typeface="Arial"/>
                      </a:endParaRPr>
                    </a:p>
                  </a:txBody>
                  <a:tcPr marL="9521" marR="9521" marT="9521" marB="0"/>
                </a:tc>
                <a:tc>
                  <a:txBody>
                    <a:bodyPr/>
                    <a:lstStyle/>
                    <a:p>
                      <a:pPr algn="r" fontAlgn="ctr"/>
                      <a:r>
                        <a:rPr lang="en-US" sz="900" u="none" strike="noStrike">
                          <a:effectLst/>
                        </a:rPr>
                        <a:t>0.11%</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0.57%</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535</a:t>
                      </a:r>
                      <a:endParaRPr lang="en-US" sz="900" b="0" i="0" u="none" strike="noStrike">
                        <a:solidFill>
                          <a:srgbClr val="1F1F1F"/>
                        </a:solidFill>
                        <a:effectLst/>
                        <a:latin typeface="Arial"/>
                      </a:endParaRPr>
                    </a:p>
                  </a:txBody>
                  <a:tcPr marL="9521" marR="9521" marT="9521" marB="0" anchor="ctr"/>
                </a:tc>
                <a:tc>
                  <a:txBody>
                    <a:bodyPr/>
                    <a:lstStyle/>
                    <a:p>
                      <a:pPr algn="l" fontAlgn="b"/>
                      <a:endParaRPr lang="en-US" sz="1000" b="0" i="0" u="none" strike="noStrike">
                        <a:effectLst/>
                        <a:latin typeface="Arial"/>
                      </a:endParaRPr>
                    </a:p>
                  </a:txBody>
                  <a:tcPr marL="9521" marR="9521" marT="9521" marB="0" anchor="b"/>
                </a:tc>
                <a:extLst>
                  <a:ext uri="{0D108BD9-81ED-4DB2-BD59-A6C34878D82A}">
                    <a16:rowId xmlns:a16="http://schemas.microsoft.com/office/drawing/2014/main" val="10007"/>
                  </a:ext>
                </a:extLst>
              </a:tr>
              <a:tr h="193486">
                <a:tc>
                  <a:txBody>
                    <a:bodyPr/>
                    <a:lstStyle/>
                    <a:p>
                      <a:pPr algn="l" fontAlgn="t"/>
                      <a:r>
                        <a:rPr lang="en-US" sz="900" u="none" strike="noStrike">
                          <a:effectLst/>
                        </a:rPr>
                        <a:t>3802</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a:effectLst/>
                        </a:rPr>
                        <a:t>SUGAR - BROWN/POWDERED/FLAVRD</a:t>
                      </a:r>
                      <a:endParaRPr lang="en-US" sz="900" b="1" i="0" u="none" strike="noStrike">
                        <a:solidFill>
                          <a:srgbClr val="1F1F1F"/>
                        </a:solidFill>
                        <a:effectLst/>
                        <a:latin typeface="Arial"/>
                      </a:endParaRPr>
                    </a:p>
                  </a:txBody>
                  <a:tcPr marL="9521" marR="9521" marT="9521" marB="0"/>
                </a:tc>
                <a:tc>
                  <a:txBody>
                    <a:bodyPr/>
                    <a:lstStyle/>
                    <a:p>
                      <a:pPr algn="l" fontAlgn="t"/>
                      <a:r>
                        <a:rPr lang="en-US" sz="900" u="none" strike="noStrike" dirty="0">
                          <a:effectLst/>
                        </a:rPr>
                        <a:t>Private Label</a:t>
                      </a:r>
                      <a:endParaRPr lang="en-US" sz="900" b="1" i="0" u="none" strike="noStrike" dirty="0">
                        <a:solidFill>
                          <a:srgbClr val="1F1F1F"/>
                        </a:solidFill>
                        <a:effectLst/>
                        <a:latin typeface="Arial"/>
                      </a:endParaRPr>
                    </a:p>
                  </a:txBody>
                  <a:tcPr marL="9521" marR="9521" marT="9521" marB="0"/>
                </a:tc>
                <a:tc>
                  <a:txBody>
                    <a:bodyPr/>
                    <a:lstStyle/>
                    <a:p>
                      <a:pPr algn="r" fontAlgn="ctr"/>
                      <a:r>
                        <a:rPr lang="en-US" sz="900" u="none" strike="noStrike">
                          <a:effectLst/>
                        </a:rPr>
                        <a:t>0.24%</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0.84%</a:t>
                      </a:r>
                      <a:endParaRPr lang="en-US" sz="900" b="0" i="0" u="none" strike="noStrike">
                        <a:solidFill>
                          <a:srgbClr val="1F1F1F"/>
                        </a:solidFill>
                        <a:effectLst/>
                        <a:latin typeface="Arial"/>
                      </a:endParaRPr>
                    </a:p>
                  </a:txBody>
                  <a:tcPr marL="9521" marR="9521" marT="9521" marB="0" anchor="ctr"/>
                </a:tc>
                <a:tc>
                  <a:txBody>
                    <a:bodyPr/>
                    <a:lstStyle/>
                    <a:p>
                      <a:pPr algn="r" fontAlgn="ctr"/>
                      <a:r>
                        <a:rPr lang="en-US" sz="900" u="none" strike="noStrike">
                          <a:effectLst/>
                        </a:rPr>
                        <a:t>355</a:t>
                      </a:r>
                      <a:endParaRPr lang="en-US" sz="900" b="0" i="0" u="none" strike="noStrike">
                        <a:solidFill>
                          <a:srgbClr val="1F1F1F"/>
                        </a:solidFill>
                        <a:effectLst/>
                        <a:latin typeface="Arial"/>
                      </a:endParaRPr>
                    </a:p>
                  </a:txBody>
                  <a:tcPr marL="9521" marR="9521" marT="9521" marB="0" anchor="ctr"/>
                </a:tc>
                <a:tc>
                  <a:txBody>
                    <a:bodyPr/>
                    <a:lstStyle/>
                    <a:p>
                      <a:pPr algn="l" fontAlgn="b"/>
                      <a:endParaRPr lang="en-US" sz="1000" b="0" i="0" u="none" strike="noStrike" dirty="0">
                        <a:effectLst/>
                        <a:latin typeface="Arial"/>
                      </a:endParaRPr>
                    </a:p>
                  </a:txBody>
                  <a:tcPr marL="9521" marR="9521" marT="9521" marB="0" anchor="b"/>
                </a:tc>
                <a:extLst>
                  <a:ext uri="{0D108BD9-81ED-4DB2-BD59-A6C34878D82A}">
                    <a16:rowId xmlns:a16="http://schemas.microsoft.com/office/drawing/2014/main" val="10008"/>
                  </a:ext>
                </a:extLst>
              </a:tr>
            </a:tbl>
          </a:graphicData>
        </a:graphic>
      </p:graphicFrame>
      <p:sp>
        <p:nvSpPr>
          <p:cNvPr id="9" name="Title 1"/>
          <p:cNvSpPr txBox="1">
            <a:spLocks/>
          </p:cNvSpPr>
          <p:nvPr/>
        </p:nvSpPr>
        <p:spPr>
          <a:xfrm>
            <a:off x="219260" y="3169842"/>
            <a:ext cx="7993672" cy="58873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002C5F"/>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C5F"/>
                </a:solidFill>
                <a:effectLst/>
                <a:uLnTx/>
                <a:uFillTx/>
                <a:latin typeface="Calibri"/>
              </a:rPr>
              <a:t>RKA basket analysis</a:t>
            </a:r>
            <a:r>
              <a:rPr kumimoji="0" lang="en-US" sz="3200" b="1" i="0" u="none" strike="noStrike" kern="1200" cap="none" spc="0" normalizeH="0" noProof="0" dirty="0">
                <a:ln>
                  <a:noFill/>
                </a:ln>
                <a:solidFill>
                  <a:srgbClr val="002C5F"/>
                </a:solidFill>
                <a:effectLst/>
                <a:uLnTx/>
                <a:uFillTx/>
                <a:latin typeface="Calibri"/>
              </a:rPr>
              <a:t> – sweeteners</a:t>
            </a:r>
            <a:endParaRPr kumimoji="0" lang="en-US" sz="3200" b="1" i="0" u="none" strike="noStrike" kern="1200" cap="none" spc="0" normalizeH="0" baseline="0" noProof="0" dirty="0">
              <a:ln>
                <a:noFill/>
              </a:ln>
              <a:solidFill>
                <a:srgbClr val="002C5F"/>
              </a:solidFill>
              <a:effectLst/>
              <a:uLnTx/>
              <a:uFillTx/>
              <a:latin typeface="Calibri"/>
            </a:endParaRPr>
          </a:p>
        </p:txBody>
      </p:sp>
    </p:spTree>
    <p:extLst>
      <p:ext uri="{BB962C8B-B14F-4D97-AF65-F5344CB8AC3E}">
        <p14:creationId xmlns:p14="http://schemas.microsoft.com/office/powerpoint/2010/main" val="25944995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0" y="36468"/>
            <a:ext cx="9168950" cy="888565"/>
          </a:xfrm>
        </p:spPr>
        <p:txBody>
          <a:bodyPr>
            <a:normAutofit/>
          </a:bodyPr>
          <a:lstStyle/>
          <a:p>
            <a:r>
              <a:rPr lang="en-US" sz="2200" dirty="0"/>
              <a:t>Kid request and nutritional value are important to our core consumer and SVC </a:t>
            </a:r>
            <a:endParaRPr lang="en-US" sz="2200" dirty="0">
              <a:solidFill>
                <a:schemeClr val="accent1">
                  <a:lumMod val="75000"/>
                </a:schemeClr>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936740954"/>
              </p:ext>
            </p:extLst>
          </p:nvPr>
        </p:nvGraphicFramePr>
        <p:xfrm>
          <a:off x="265814" y="1446679"/>
          <a:ext cx="858100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2613" y="1683016"/>
            <a:ext cx="1170593" cy="1238452"/>
          </a:xfrm>
          <a:prstGeom prst="rect">
            <a:avLst/>
          </a:prstGeom>
          <a:noFill/>
          <a:ln>
            <a:noFill/>
          </a:ln>
          <a:effectLst>
            <a:glow rad="228600">
              <a:schemeClr val="tx2">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2613" y="3519376"/>
            <a:ext cx="1173704" cy="1349762"/>
          </a:xfrm>
          <a:prstGeom prst="rect">
            <a:avLst/>
          </a:prstGeom>
          <a:noFill/>
          <a:ln>
            <a:noFill/>
          </a:ln>
          <a:effectLst>
            <a:glow rad="228600">
              <a:schemeClr val="tx2">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2541182" y="2905887"/>
            <a:ext cx="4008474" cy="276999"/>
          </a:xfrm>
          <a:prstGeom prst="rect">
            <a:avLst/>
          </a:prstGeom>
          <a:noFill/>
        </p:spPr>
        <p:txBody>
          <a:bodyPr wrap="square" rtlCol="0">
            <a:spAutoFit/>
          </a:bodyPr>
          <a:lstStyle/>
          <a:p>
            <a:r>
              <a:rPr lang="en-US" sz="1200" dirty="0">
                <a:solidFill>
                  <a:schemeClr val="bg2">
                    <a:lumMod val="50000"/>
                  </a:schemeClr>
                </a:solidFill>
              </a:rPr>
              <a:t>*Source: KA Consumer Team Engagement Learnings 6/9/14</a:t>
            </a:r>
          </a:p>
        </p:txBody>
      </p:sp>
      <p:sp>
        <p:nvSpPr>
          <p:cNvPr id="12" name="TextBox 11"/>
          <p:cNvSpPr txBox="1"/>
          <p:nvPr/>
        </p:nvSpPr>
        <p:spPr>
          <a:xfrm>
            <a:off x="2541182" y="4964834"/>
            <a:ext cx="3646968" cy="276999"/>
          </a:xfrm>
          <a:prstGeom prst="rect">
            <a:avLst/>
          </a:prstGeom>
          <a:noFill/>
        </p:spPr>
        <p:txBody>
          <a:bodyPr wrap="square" rtlCol="0">
            <a:spAutoFit/>
          </a:bodyPr>
          <a:lstStyle/>
          <a:p>
            <a:r>
              <a:rPr lang="en-US" sz="1200" dirty="0">
                <a:solidFill>
                  <a:schemeClr val="bg2">
                    <a:lumMod val="50000"/>
                  </a:schemeClr>
                </a:solidFill>
              </a:rPr>
              <a:t>*Source: KSSB Mom Segments &amp; New Moms, 2013</a:t>
            </a:r>
          </a:p>
        </p:txBody>
      </p:sp>
      <p:sp>
        <p:nvSpPr>
          <p:cNvPr id="24"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5</a:t>
            </a:fld>
            <a:endParaRPr lang="en-US" dirty="0"/>
          </a:p>
        </p:txBody>
      </p:sp>
    </p:spTree>
    <p:extLst>
      <p:ext uri="{BB962C8B-B14F-4D97-AF65-F5344CB8AC3E}">
        <p14:creationId xmlns:p14="http://schemas.microsoft.com/office/powerpoint/2010/main" val="263693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11233" y="4063523"/>
            <a:ext cx="7772400" cy="557671"/>
          </a:xfrm>
        </p:spPr>
        <p:txBody>
          <a:bodyPr>
            <a:normAutofit/>
          </a:bodyPr>
          <a:lstStyle/>
          <a:p>
            <a:r>
              <a:rPr lang="en-US" dirty="0"/>
              <a:t>Non-Consumers &amp; Barriers to Purchase</a:t>
            </a:r>
          </a:p>
        </p:txBody>
      </p:sp>
      <p:sp>
        <p:nvSpPr>
          <p:cNvPr id="5" name="Slide Number Placeholder 3"/>
          <p:cNvSpPr txBox="1">
            <a:spLocks/>
          </p:cNvSpPr>
          <p:nvPr/>
        </p:nvSpPr>
        <p:spPr>
          <a:xfrm>
            <a:off x="147330" y="6507830"/>
            <a:ext cx="293549"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6</a:t>
            </a:fld>
            <a:endParaRPr lang="en-US" dirty="0"/>
          </a:p>
        </p:txBody>
      </p:sp>
    </p:spTree>
    <p:extLst>
      <p:ext uri="{BB962C8B-B14F-4D97-AF65-F5344CB8AC3E}">
        <p14:creationId xmlns:p14="http://schemas.microsoft.com/office/powerpoint/2010/main" val="20957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27193" y="125138"/>
            <a:ext cx="8655290" cy="789262"/>
          </a:xfrm>
        </p:spPr>
        <p:txBody>
          <a:bodyPr>
            <a:normAutofit fontScale="90000"/>
          </a:bodyPr>
          <a:lstStyle/>
          <a:p>
            <a:r>
              <a:rPr lang="en-US" sz="2400" dirty="0"/>
              <a:t>Non-consumers rank “too sweet” and “not nutritious” as their top barriers, and are looking for less sugar &amp; Vitamin C claims</a:t>
            </a:r>
          </a:p>
        </p:txBody>
      </p:sp>
      <p:graphicFrame>
        <p:nvGraphicFramePr>
          <p:cNvPr id="8" name="Group 308"/>
          <p:cNvGraphicFramePr>
            <a:graphicFrameLocks noGrp="1"/>
          </p:cNvGraphicFramePr>
          <p:nvPr>
            <p:extLst>
              <p:ext uri="{D42A27DB-BD31-4B8C-83A1-F6EECF244321}">
                <p14:modId xmlns:p14="http://schemas.microsoft.com/office/powerpoint/2010/main" val="187172206"/>
              </p:ext>
            </p:extLst>
          </p:nvPr>
        </p:nvGraphicFramePr>
        <p:xfrm>
          <a:off x="1672258" y="1371892"/>
          <a:ext cx="5205922" cy="5134268"/>
        </p:xfrm>
        <a:graphic>
          <a:graphicData uri="http://schemas.openxmlformats.org/drawingml/2006/table">
            <a:tbl>
              <a:tblPr firstRow="1"/>
              <a:tblGrid>
                <a:gridCol w="4022473">
                  <a:extLst>
                    <a:ext uri="{9D8B030D-6E8A-4147-A177-3AD203B41FA5}">
                      <a16:colId xmlns:a16="http://schemas.microsoft.com/office/drawing/2014/main" val="20000"/>
                    </a:ext>
                  </a:extLst>
                </a:gridCol>
                <a:gridCol w="1183449">
                  <a:extLst>
                    <a:ext uri="{9D8B030D-6E8A-4147-A177-3AD203B41FA5}">
                      <a16:colId xmlns:a16="http://schemas.microsoft.com/office/drawing/2014/main" val="20001"/>
                    </a:ext>
                  </a:extLst>
                </a:gridCol>
              </a:tblGrid>
              <a:tr h="20375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mn-lt"/>
                        <a:ea typeface="+mn-ea"/>
                        <a:cs typeface="Times New Roman" pitchFamily="18" charset="0"/>
                      </a:endParaRPr>
                    </a:p>
                  </a:txBody>
                  <a:tcPr marL="14898" marR="14898" marT="0" marB="0" anchor="ctr" horzOverflow="overflow">
                    <a:lnL w="12700" cmpd="sng">
                      <a:noFill/>
                    </a:lnL>
                    <a:lnR w="12700" cap="flat" cmpd="sng" algn="ctr">
                      <a:solidFill>
                        <a:srgbClr val="716A66"/>
                      </a:solidFill>
                      <a:prstDash val="solid"/>
                      <a:round/>
                      <a:headEnd type="none" w="med" len="med"/>
                      <a:tailEnd type="none" w="med" len="med"/>
                    </a:lnR>
                    <a:lnT w="12700" cmpd="sng">
                      <a:noFill/>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Times New Roman" pitchFamily="18" charset="0"/>
                        </a:rPr>
                        <a:t>Ranked 1</a:t>
                      </a:r>
                      <a:r>
                        <a:rPr kumimoji="0" lang="en-US" sz="1200" b="1" i="0" u="none" strike="noStrike" cap="none" normalizeH="0" baseline="30000" dirty="0">
                          <a:ln>
                            <a:noFill/>
                          </a:ln>
                          <a:solidFill>
                            <a:schemeClr val="tx1"/>
                          </a:solidFill>
                          <a:effectLst/>
                          <a:latin typeface="+mn-lt"/>
                          <a:cs typeface="Times New Roman" pitchFamily="18" charset="0"/>
                        </a:rPr>
                        <a:t>st</a:t>
                      </a:r>
                      <a:r>
                        <a:rPr kumimoji="0" lang="en-US" sz="1200" b="1" i="0" u="none" strike="noStrike" cap="none" normalizeH="0" baseline="0" dirty="0">
                          <a:ln>
                            <a:noFill/>
                          </a:ln>
                          <a:solidFill>
                            <a:schemeClr val="tx1"/>
                          </a:solidFill>
                          <a:effectLst/>
                          <a:latin typeface="+mn-lt"/>
                          <a:cs typeface="Times New Roman" pitchFamily="18" charset="0"/>
                        </a:rPr>
                        <a:t> </a:t>
                      </a:r>
                    </a:p>
                  </a:txBody>
                  <a:tcPr marL="45720" marR="45720"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too sweet</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10001"/>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nutritious</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10002"/>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Contains added sugar</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solidFill>
                      <a:srgbClr val="00B0F0">
                        <a:lumMod val="20000"/>
                        <a:lumOff val="80000"/>
                      </a:srgbClr>
                    </a:solidFill>
                  </a:tcPr>
                </a:tc>
                <a:extLst>
                  <a:ext uri="{0D108BD9-81ED-4DB2-BD59-A6C34878D82A}">
                    <a16:rowId xmlns:a16="http://schemas.microsoft.com/office/drawing/2014/main" val="10003"/>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Contains artificial</a:t>
                      </a:r>
                      <a:r>
                        <a:rPr lang="en-US" sz="1200" b="0" i="0" u="none" strike="noStrike" baseline="0" dirty="0">
                          <a:solidFill>
                            <a:schemeClr val="tx1"/>
                          </a:solidFill>
                          <a:effectLst/>
                          <a:latin typeface="+mn-lt"/>
                        </a:rPr>
                        <a:t> flavors</a:t>
                      </a:r>
                      <a:endParaRPr lang="en-US" sz="12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‘all natural’</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Contains artificial colors</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It’s not on sale</a:t>
                      </a:r>
                      <a:r>
                        <a:rPr lang="en-US" sz="1200" b="0" i="0" u="none" strike="noStrike" baseline="0" dirty="0">
                          <a:solidFill>
                            <a:schemeClr val="tx1"/>
                          </a:solidFill>
                          <a:effectLst/>
                          <a:latin typeface="+mn-lt"/>
                        </a:rPr>
                        <a:t> or promotion</a:t>
                      </a:r>
                      <a:endParaRPr lang="en-US" sz="12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appealing to child(</a:t>
                      </a:r>
                      <a:r>
                        <a:rPr lang="en-US" sz="1200" b="0" i="0" u="none" strike="noStrike" dirty="0" err="1">
                          <a:solidFill>
                            <a:schemeClr val="tx1"/>
                          </a:solidFill>
                          <a:effectLst/>
                          <a:latin typeface="+mn-lt"/>
                        </a:rPr>
                        <a:t>ren</a:t>
                      </a:r>
                      <a:r>
                        <a:rPr lang="en-US" sz="1200" b="0" i="0" u="none" strike="noStrike" dirty="0">
                          <a:solidFill>
                            <a:schemeClr val="tx1"/>
                          </a:solidFill>
                          <a:effectLst/>
                          <a:latin typeface="+mn-lt"/>
                        </a:rPr>
                        <a:t>)/kids</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liked by everyone in the house</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 need to have sugar in my home to prepare it</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appealing to adults</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available at convenient locations</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good</a:t>
                      </a:r>
                      <a:r>
                        <a:rPr lang="en-US" sz="1200" b="0" i="0" u="none" strike="noStrike" baseline="0" dirty="0">
                          <a:solidFill>
                            <a:schemeClr val="tx1"/>
                          </a:solidFill>
                          <a:effectLst/>
                          <a:latin typeface="+mn-lt"/>
                        </a:rPr>
                        <a:t> for school lunches</a:t>
                      </a:r>
                      <a:endParaRPr lang="en-US" sz="12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hydrating</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low</a:t>
                      </a:r>
                      <a:r>
                        <a:rPr lang="en-US" sz="1200" b="0" i="0" u="none" strike="noStrike" baseline="0" dirty="0">
                          <a:solidFill>
                            <a:schemeClr val="tx1"/>
                          </a:solidFill>
                          <a:effectLst/>
                          <a:latin typeface="+mn-lt"/>
                        </a:rPr>
                        <a:t> calorie</a:t>
                      </a:r>
                      <a:endParaRPr lang="en-US" sz="12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Contains high fructose corn syrup</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Does not have electrolytes</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a good value</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good on-the-go</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Creates a lot of bottles or empty cans to discard</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a drink where I can control the amount of sugar</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Contains artificial</a:t>
                      </a:r>
                      <a:r>
                        <a:rPr lang="en-US" sz="1200" b="0" i="0" u="none" strike="noStrike" baseline="0" dirty="0">
                          <a:solidFill>
                            <a:schemeClr val="tx1"/>
                          </a:solidFill>
                          <a:effectLst/>
                          <a:latin typeface="+mn-lt"/>
                        </a:rPr>
                        <a:t> sweeteners</a:t>
                      </a:r>
                      <a:endParaRPr lang="en-US" sz="12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solidFill>
                        <a:srgbClr val="716A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1437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fontAlgn="b"/>
                      <a:r>
                        <a:rPr lang="en-US" sz="1200" b="0" i="0" u="none" strike="noStrike" dirty="0">
                          <a:solidFill>
                            <a:schemeClr val="tx1"/>
                          </a:solidFill>
                          <a:effectLst/>
                          <a:latin typeface="+mn-lt"/>
                        </a:rPr>
                        <a:t>Is not something that makes me happy</a:t>
                      </a:r>
                    </a:p>
                  </a:txBody>
                  <a:tcPr marL="9525" marR="9525" marT="9525" marB="0" anchor="ctr">
                    <a:lnL w="12700" cap="flat" cmpd="sng" algn="ctr">
                      <a:no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cs typeface="Times New Roman" pitchFamily="18" charset="0"/>
                      </a:endParaRPr>
                    </a:p>
                  </a:txBody>
                  <a:tcPr marL="14898" marR="14898" marT="0" marB="0" anchor="ctr" horzOverflow="overflow">
                    <a:lnL w="12700" cap="flat" cmpd="sng" algn="ctr">
                      <a:solidFill>
                        <a:srgbClr val="716A66"/>
                      </a:solidFill>
                      <a:prstDash val="solid"/>
                      <a:round/>
                      <a:headEnd type="none" w="med" len="med"/>
                      <a:tailEnd type="none" w="med" len="med"/>
                    </a:lnL>
                    <a:lnR w="12700" cap="flat" cmpd="sng" algn="ctr">
                      <a:solidFill>
                        <a:srgbClr val="716A66"/>
                      </a:solidFill>
                      <a:prstDash val="solid"/>
                      <a:round/>
                      <a:headEnd type="none" w="med" len="med"/>
                      <a:tailEnd type="none" w="med" len="med"/>
                    </a:lnR>
                    <a:lnT w="12700" cap="flat" cmpd="sng" algn="ctr">
                      <a:solidFill>
                        <a:srgbClr val="716A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graphicFrame>
        <p:nvGraphicFramePr>
          <p:cNvPr id="9" name="Chart 8"/>
          <p:cNvGraphicFramePr/>
          <p:nvPr>
            <p:extLst>
              <p:ext uri="{D42A27DB-BD31-4B8C-83A1-F6EECF244321}">
                <p14:modId xmlns:p14="http://schemas.microsoft.com/office/powerpoint/2010/main" val="3711284343"/>
              </p:ext>
            </p:extLst>
          </p:nvPr>
        </p:nvGraphicFramePr>
        <p:xfrm>
          <a:off x="5936509" y="1390712"/>
          <a:ext cx="3048000" cy="5284384"/>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3" name="Rectangle 2"/>
          <p:cNvSpPr/>
          <p:nvPr/>
        </p:nvSpPr>
        <p:spPr>
          <a:xfrm>
            <a:off x="1020712" y="2883929"/>
            <a:ext cx="7963797" cy="362223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idx="13"/>
          </p:nvPr>
        </p:nvSpPr>
        <p:spPr>
          <a:xfrm>
            <a:off x="1584263" y="1032934"/>
            <a:ext cx="5573646" cy="401458"/>
          </a:xfrm>
        </p:spPr>
        <p:txBody>
          <a:bodyPr>
            <a:normAutofit/>
          </a:bodyPr>
          <a:lstStyle/>
          <a:p>
            <a:r>
              <a:rPr lang="en-US" sz="1200" u="sng" dirty="0"/>
              <a:t>106 Non-Purchasing Moms in past 6 months (Q. 15 Barriers ranked by moms)</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 b="65618"/>
          <a:stretch/>
        </p:blipFill>
        <p:spPr bwMode="auto">
          <a:xfrm>
            <a:off x="1606182" y="4077101"/>
            <a:ext cx="6071844"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6"/>
          <p:cNvSpPr txBox="1">
            <a:spLocks/>
          </p:cNvSpPr>
          <p:nvPr/>
        </p:nvSpPr>
        <p:spPr>
          <a:xfrm>
            <a:off x="155791" y="3420562"/>
            <a:ext cx="8872194" cy="760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rgbClr val="0C5F99"/>
                </a:solidFill>
                <a:latin typeface="Arial"/>
                <a:ea typeface="+mj-ea"/>
                <a:cs typeface="Arial"/>
              </a:defRPr>
            </a:lvl1pPr>
          </a:lstStyle>
          <a:p>
            <a:r>
              <a:rPr lang="en-US" sz="2200" dirty="0"/>
              <a:t>Non-consumer “ask”: less sugar, Vitamin C</a:t>
            </a:r>
          </a:p>
        </p:txBody>
      </p:sp>
      <p:sp>
        <p:nvSpPr>
          <p:cNvPr id="13" name="TextBox 12"/>
          <p:cNvSpPr txBox="1"/>
          <p:nvPr/>
        </p:nvSpPr>
        <p:spPr>
          <a:xfrm>
            <a:off x="5304286" y="6117831"/>
            <a:ext cx="3478197" cy="261610"/>
          </a:xfrm>
          <a:prstGeom prst="rect">
            <a:avLst/>
          </a:prstGeom>
          <a:noFill/>
        </p:spPr>
        <p:txBody>
          <a:bodyPr wrap="square" rtlCol="0">
            <a:spAutoFit/>
          </a:bodyPr>
          <a:lstStyle/>
          <a:p>
            <a:r>
              <a:rPr lang="en-US" sz="1100" dirty="0">
                <a:solidFill>
                  <a:schemeClr val="bg2">
                    <a:lumMod val="25000"/>
                  </a:schemeClr>
                </a:solidFill>
                <a:latin typeface="Arial" panose="020B0604020202020204" pitchFamily="34" charset="0"/>
                <a:ea typeface="Verdana" pitchFamily="34" charset="0"/>
                <a:cs typeface="Arial" panose="020B0604020202020204" pitchFamily="34" charset="0"/>
              </a:rPr>
              <a:t>*Source: excerpt from </a:t>
            </a:r>
            <a:r>
              <a:rPr lang="en-US" sz="1100" dirty="0" err="1">
                <a:solidFill>
                  <a:schemeClr val="bg2">
                    <a:lumMod val="25000"/>
                  </a:schemeClr>
                </a:solidFill>
                <a:latin typeface="Arial" panose="020B0604020202020204" pitchFamily="34" charset="0"/>
                <a:ea typeface="Verdana" pitchFamily="34" charset="0"/>
                <a:cs typeface="Arial" panose="020B0604020202020204" pitchFamily="34" charset="0"/>
              </a:rPr>
              <a:t>Affinova</a:t>
            </a:r>
            <a:r>
              <a:rPr lang="en-US" sz="1100" dirty="0">
                <a:solidFill>
                  <a:schemeClr val="bg2">
                    <a:lumMod val="25000"/>
                  </a:schemeClr>
                </a:solidFill>
                <a:latin typeface="Arial" panose="020B0604020202020204" pitchFamily="34" charset="0"/>
                <a:ea typeface="Verdana" pitchFamily="34" charset="0"/>
                <a:cs typeface="Arial" panose="020B0604020202020204" pitchFamily="34" charset="0"/>
              </a:rPr>
              <a:t> on Claims, Apr. 2014</a:t>
            </a:r>
          </a:p>
        </p:txBody>
      </p:sp>
      <p:sp>
        <p:nvSpPr>
          <p:cNvPr id="2" name="TextBox 1"/>
          <p:cNvSpPr txBox="1"/>
          <p:nvPr/>
        </p:nvSpPr>
        <p:spPr>
          <a:xfrm>
            <a:off x="5182445" y="2883930"/>
            <a:ext cx="3802064" cy="261610"/>
          </a:xfrm>
          <a:prstGeom prst="rect">
            <a:avLst/>
          </a:prstGeom>
          <a:noFill/>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*Source: Radius barriers opportunity study, 2014 </a:t>
            </a:r>
          </a:p>
        </p:txBody>
      </p:sp>
      <p:sp>
        <p:nvSpPr>
          <p:cNvPr id="15" name="Slide Number Placeholder 3"/>
          <p:cNvSpPr>
            <a:spLocks noGrp="1"/>
          </p:cNvSpPr>
          <p:nvPr>
            <p:ph type="sldNum" sz="quarter" idx="4"/>
          </p:nvPr>
        </p:nvSpPr>
        <p:spPr>
          <a:xfrm>
            <a:off x="147330" y="6507830"/>
            <a:ext cx="293549" cy="280988"/>
          </a:xfrm>
        </p:spPr>
        <p:txBody>
          <a:bodyPr/>
          <a:lstStyle/>
          <a:p>
            <a:fld id="{F74FB4D9-CF7B-FD4A-8863-716265341524}" type="slidenum">
              <a:rPr lang="en-US" smtClean="0"/>
              <a:pPr/>
              <a:t>7</a:t>
            </a:fld>
            <a:endParaRPr lang="en-US" dirty="0"/>
          </a:p>
        </p:txBody>
      </p:sp>
    </p:spTree>
    <p:extLst>
      <p:ext uri="{BB962C8B-B14F-4D97-AF65-F5344CB8AC3E}">
        <p14:creationId xmlns:p14="http://schemas.microsoft.com/office/powerpoint/2010/main" val="225150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69925" y="4199275"/>
            <a:ext cx="7772400" cy="557671"/>
          </a:xfrm>
        </p:spPr>
        <p:txBody>
          <a:bodyPr>
            <a:normAutofit fontScale="90000"/>
          </a:bodyPr>
          <a:lstStyle/>
          <a:p>
            <a:r>
              <a:rPr lang="en-US" dirty="0"/>
              <a:t>KA Portfolio Claims Assessment:</a:t>
            </a:r>
            <a:br>
              <a:rPr lang="en-US" dirty="0"/>
            </a:br>
            <a:r>
              <a:rPr lang="en-US" dirty="0"/>
              <a:t>Where Do We Stand?</a:t>
            </a:r>
          </a:p>
        </p:txBody>
      </p:sp>
      <p:sp>
        <p:nvSpPr>
          <p:cNvPr id="5" name="Slide Number Placeholder 3"/>
          <p:cNvSpPr txBox="1">
            <a:spLocks/>
          </p:cNvSpPr>
          <p:nvPr/>
        </p:nvSpPr>
        <p:spPr>
          <a:xfrm>
            <a:off x="147330" y="6507830"/>
            <a:ext cx="293549" cy="2809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4FB4D9-CF7B-FD4A-8863-716265341524}" type="slidenum">
              <a:rPr lang="en-US" smtClean="0"/>
              <a:pPr/>
              <a:t>8</a:t>
            </a:fld>
            <a:endParaRPr lang="en-US" dirty="0"/>
          </a:p>
        </p:txBody>
      </p:sp>
    </p:spTree>
    <p:extLst>
      <p:ext uri="{BB962C8B-B14F-4D97-AF65-F5344CB8AC3E}">
        <p14:creationId xmlns:p14="http://schemas.microsoft.com/office/powerpoint/2010/main" val="335296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7" y="85060"/>
            <a:ext cx="9303488" cy="864098"/>
          </a:xfrm>
        </p:spPr>
        <p:txBody>
          <a:bodyPr>
            <a:normAutofit/>
          </a:bodyPr>
          <a:lstStyle/>
          <a:p>
            <a:r>
              <a:rPr lang="en-US" sz="2400" dirty="0"/>
              <a:t>Current portfolio claims vary by form and need consolidation for effective communication</a:t>
            </a:r>
          </a:p>
        </p:txBody>
      </p:sp>
      <p:sp>
        <p:nvSpPr>
          <p:cNvPr id="4" name="Slide Number Placeholder 3"/>
          <p:cNvSpPr>
            <a:spLocks noGrp="1"/>
          </p:cNvSpPr>
          <p:nvPr>
            <p:ph type="sldNum" sz="quarter" idx="4"/>
          </p:nvPr>
        </p:nvSpPr>
        <p:spPr>
          <a:xfrm>
            <a:off x="229601" y="6539526"/>
            <a:ext cx="293549" cy="280988"/>
          </a:xfrm>
        </p:spPr>
        <p:txBody>
          <a:bodyPr/>
          <a:lstStyle/>
          <a:p>
            <a:fld id="{F74FB4D9-CF7B-FD4A-8863-716265341524}" type="slidenum">
              <a:rPr lang="en-US" smtClean="0"/>
              <a:pPr/>
              <a:t>9</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72662223"/>
              </p:ext>
            </p:extLst>
          </p:nvPr>
        </p:nvGraphicFramePr>
        <p:xfrm>
          <a:off x="310199" y="753248"/>
          <a:ext cx="8556625" cy="5183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2661229" y="4380615"/>
            <a:ext cx="4388180" cy="2128932"/>
            <a:chOff x="1138209" y="276015"/>
            <a:chExt cx="1854659" cy="1970735"/>
          </a:xfrm>
        </p:grpSpPr>
        <p:sp>
          <p:nvSpPr>
            <p:cNvPr id="13" name="Oval 12"/>
            <p:cNvSpPr/>
            <p:nvPr/>
          </p:nvSpPr>
          <p:spPr>
            <a:xfrm>
              <a:off x="1205617" y="276015"/>
              <a:ext cx="1719843" cy="19707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1138209" y="533136"/>
              <a:ext cx="1854659" cy="14564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r>
                <a:rPr lang="en-US" sz="1600" b="1" u="sng" dirty="0"/>
                <a:t>Other KA Claims Over the </a:t>
              </a:r>
              <a:r>
                <a:rPr lang="en-US" sz="1600" b="1" u="sng" dirty="0" err="1"/>
                <a:t>Yrs</a:t>
              </a:r>
              <a:r>
                <a:rPr lang="en-US" sz="1600" b="1" u="sng" dirty="0"/>
                <a:t>:</a:t>
              </a:r>
            </a:p>
            <a:p>
              <a:pPr lvl="0" algn="ctr" defTabSz="800100">
                <a:lnSpc>
                  <a:spcPct val="90000"/>
                </a:lnSpc>
                <a:spcBef>
                  <a:spcPct val="0"/>
                </a:spcBef>
                <a:spcAft>
                  <a:spcPct val="35000"/>
                </a:spcAft>
              </a:pPr>
              <a:r>
                <a:rPr lang="en-US" sz="1400" kern="1200" dirty="0"/>
                <a:t>-Antioxidants </a:t>
              </a:r>
            </a:p>
            <a:p>
              <a:pPr lvl="0" algn="ctr" defTabSz="800100">
                <a:lnSpc>
                  <a:spcPct val="90000"/>
                </a:lnSpc>
                <a:spcBef>
                  <a:spcPct val="0"/>
                </a:spcBef>
                <a:spcAft>
                  <a:spcPct val="35000"/>
                </a:spcAft>
              </a:pPr>
              <a:r>
                <a:rPr lang="en-US" sz="1400" dirty="0"/>
                <a:t>-Strategic Ingredients (Juice Content claims)</a:t>
              </a:r>
            </a:p>
            <a:p>
              <a:pPr lvl="0" algn="ctr" defTabSz="800100">
                <a:lnSpc>
                  <a:spcPct val="90000"/>
                </a:lnSpc>
                <a:spcBef>
                  <a:spcPct val="0"/>
                </a:spcBef>
                <a:spcAft>
                  <a:spcPct val="35000"/>
                </a:spcAft>
              </a:pPr>
              <a:r>
                <a:rPr lang="en-US" sz="1400" kern="1200" dirty="0"/>
                <a:t>-Vit. E</a:t>
              </a:r>
            </a:p>
            <a:p>
              <a:pPr lvl="0" algn="ctr" defTabSz="800100">
                <a:lnSpc>
                  <a:spcPct val="90000"/>
                </a:lnSpc>
                <a:spcBef>
                  <a:spcPct val="0"/>
                </a:spcBef>
                <a:spcAft>
                  <a:spcPct val="35000"/>
                </a:spcAft>
              </a:pPr>
              <a:r>
                <a:rPr lang="en-US" sz="1400" dirty="0"/>
                <a:t>-Gluten Free</a:t>
              </a:r>
            </a:p>
            <a:p>
              <a:pPr lvl="0" algn="ctr" defTabSz="800100">
                <a:lnSpc>
                  <a:spcPct val="90000"/>
                </a:lnSpc>
                <a:spcBef>
                  <a:spcPct val="0"/>
                </a:spcBef>
                <a:spcAft>
                  <a:spcPct val="35000"/>
                </a:spcAft>
              </a:pPr>
              <a:r>
                <a:rPr lang="en-US" sz="1400" kern="1200" dirty="0"/>
                <a:t>-With Other Natural Flavors</a:t>
              </a:r>
            </a:p>
          </p:txBody>
        </p:sp>
      </p:grpSp>
    </p:spTree>
    <p:extLst>
      <p:ext uri="{BB962C8B-B14F-4D97-AF65-F5344CB8AC3E}">
        <p14:creationId xmlns:p14="http://schemas.microsoft.com/office/powerpoint/2010/main" val="1558754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118812701" val="1188127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DB9F909C5C14AB1791C81FD2C7C63" ma:contentTypeVersion="1" ma:contentTypeDescription="Create a new document." ma:contentTypeScope="" ma:versionID="b016d27e10a4472f6a71382a64ac163c">
  <xsd:schema xmlns:xsd="http://www.w3.org/2001/XMLSchema" xmlns:xs="http://www.w3.org/2001/XMLSchema" xmlns:p="http://schemas.microsoft.com/office/2006/metadata/properties" xmlns:ns2="5c801c27-1a67-42b9-b7e9-5cda40cc31e5" xmlns:ns3="c92084fb-f349-4107-9323-ba8f4dc3cb81" targetNamespace="http://schemas.microsoft.com/office/2006/metadata/properties" ma:root="true" ma:fieldsID="3f3ae1bf13e8055ecbf58cc0a3487464" ns2:_="" ns3:_="">
    <xsd:import namespace="5c801c27-1a67-42b9-b7e9-5cda40cc31e5"/>
    <xsd:import namespace="c92084fb-f349-4107-9323-ba8f4dc3cb81"/>
    <xsd:element name="properties">
      <xsd:complexType>
        <xsd:sequence>
          <xsd:element name="documentManagement">
            <xsd:complexType>
              <xsd:all>
                <xsd:element ref="ns2:TaxCatchAll" minOccurs="0"/>
                <xsd:element ref="ns2:TaxCatchAllLabel" minOccurs="0"/>
                <xsd:element ref="ns2:f133f9ffc2f148e9b59aa9eb07bac662" minOccurs="0"/>
                <xsd:element ref="ns2:TaxKeywordTaxHTField"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01c27-1a67-42b9-b7e9-5cda40cc31e5"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a13a1c11-9320-40ae-8d2e-3fe20097be7d}" ma:internalName="TaxCatchAll" ma:showField="CatchAllData" ma:web="3b6ad4b0-62a0-4cba-9aea-a9c966b234cd">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a13a1c11-9320-40ae-8d2e-3fe20097be7d}" ma:internalName="TaxCatchAllLabel" ma:readOnly="true" ma:showField="CatchAllDataLabel" ma:web="3b6ad4b0-62a0-4cba-9aea-a9c966b234cd">
      <xsd:complexType>
        <xsd:complexContent>
          <xsd:extension base="dms:MultiChoiceLookup">
            <xsd:sequence>
              <xsd:element name="Value" type="dms:Lookup" maxOccurs="unbounded" minOccurs="0" nillable="true"/>
            </xsd:sequence>
          </xsd:extension>
        </xsd:complexContent>
      </xsd:complexType>
    </xsd:element>
    <xsd:element name="f133f9ffc2f148e9b59aa9eb07bac662" ma:index="10" nillable="true" ma:taxonomy="true" ma:internalName="f133f9ffc2f148e9b59aa9eb07bac662" ma:taxonomyFieldName="Country_x0020_Tag" ma:displayName="Country" ma:default="" ma:fieldId="{f133f9ff-c2f1-48e9-b59a-a9eb07bac662}" ma:taxonomyMulti="true" ma:sspId="097b8a8d-5f3c-4193-8680-60a4d695ab07" ma:termSetId="bc13481f-8da9-48c7-80a0-edc1730dea49" ma:anchorId="00000000-0000-0000-0000-000000000000" ma:open="false" ma:isKeyword="false">
      <xsd:complexType>
        <xsd:sequence>
          <xsd:element ref="pc:Terms" minOccurs="0" maxOccurs="1"/>
        </xsd:sequence>
      </xsd:complexType>
    </xsd:element>
    <xsd:element name="TaxKeywordTaxHTField" ma:index="1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2084fb-f349-4107-9323-ba8f4dc3cb81" elementFormDefault="qualified">
    <xsd:import namespace="http://schemas.microsoft.com/office/2006/documentManagement/types"/>
    <xsd:import namespace="http://schemas.microsoft.com/office/infopath/2007/PartnerControls"/>
    <xsd:element name="Description0" ma:index="14"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097b8a8d-5f3c-4193-8680-60a4d695ab07" ContentTypeId="0x0101" PreviousValue="false"/>
</file>

<file path=customXml/item5.xml><?xml version="1.0" encoding="utf-8"?>
<p:properties xmlns:p="http://schemas.microsoft.com/office/2006/metadata/properties" xmlns:xsi="http://www.w3.org/2001/XMLSchema-instance" xmlns:pc="http://schemas.microsoft.com/office/infopath/2007/PartnerControls">
  <documentManagement>
    <f133f9ffc2f148e9b59aa9eb07bac662 xmlns="5c801c27-1a67-42b9-b7e9-5cda40cc31e5">
      <Terms xmlns="http://schemas.microsoft.com/office/infopath/2007/PartnerControls"/>
    </f133f9ffc2f148e9b59aa9eb07bac662>
    <Description0 xmlns="c92084fb-f349-4107-9323-ba8f4dc3cb81">KHC PowerPoint Template</Description0>
    <TaxCatchAll xmlns="5c801c27-1a67-42b9-b7e9-5cda40cc31e5"/>
    <TaxKeywordTaxHTField xmlns="5c801c27-1a67-42b9-b7e9-5cda40cc31e5">
      <Terms xmlns="http://schemas.microsoft.com/office/infopath/2007/PartnerControls"/>
    </TaxKeywordTaxHTField>
  </documentManagement>
</p:properties>
</file>

<file path=customXml/itemProps1.xml><?xml version="1.0" encoding="utf-8"?>
<ds:datastoreItem xmlns:ds="http://schemas.openxmlformats.org/officeDocument/2006/customXml" ds:itemID="{673F8D23-C9EC-426B-B343-4BA905D14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01c27-1a67-42b9-b7e9-5cda40cc31e5"/>
    <ds:schemaRef ds:uri="c92084fb-f349-4107-9323-ba8f4dc3c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478139-810A-4508-A05A-3B75DAEA56FD}">
  <ds:schemaRefs>
    <ds:schemaRef ds:uri="http://schemas.microsoft.com/sharepoint/v3/contenttype/forms"/>
  </ds:schemaRefs>
</ds:datastoreItem>
</file>

<file path=customXml/itemProps3.xml><?xml version="1.0" encoding="utf-8"?>
<ds:datastoreItem xmlns:ds="http://schemas.openxmlformats.org/officeDocument/2006/customXml" ds:itemID="{AFADAE5A-78C9-4671-B9D7-9B33DA891EE9}">
  <ds:schemaRefs>
    <ds:schemaRef ds:uri="http://schemas.microsoft.com/sharepoint/events"/>
  </ds:schemaRefs>
</ds:datastoreItem>
</file>

<file path=customXml/itemProps4.xml><?xml version="1.0" encoding="utf-8"?>
<ds:datastoreItem xmlns:ds="http://schemas.openxmlformats.org/officeDocument/2006/customXml" ds:itemID="{A213D02E-7911-4C3E-AEAF-EC89DCE54824}">
  <ds:schemaRefs>
    <ds:schemaRef ds:uri="Microsoft.SharePoint.Taxonomy.ContentTypeSync"/>
  </ds:schemaRefs>
</ds:datastoreItem>
</file>

<file path=customXml/itemProps5.xml><?xml version="1.0" encoding="utf-8"?>
<ds:datastoreItem xmlns:ds="http://schemas.openxmlformats.org/officeDocument/2006/customXml" ds:itemID="{F7906E03-3405-4371-9204-D1A8DEDCE6CB}">
  <ds:schemaRefs>
    <ds:schemaRef ds:uri="http://purl.org/dc/elements/1.1/"/>
    <ds:schemaRef ds:uri="5c801c27-1a67-42b9-b7e9-5cda40cc31e5"/>
    <ds:schemaRef ds:uri="http://schemas.microsoft.com/office/infopath/2007/PartnerControls"/>
    <ds:schemaRef ds:uri="http://schemas.microsoft.com/office/2006/documentManagement/types"/>
    <ds:schemaRef ds:uri="http://schemas.openxmlformats.org/package/2006/metadata/core-properties"/>
    <ds:schemaRef ds:uri="c92084fb-f349-4107-9323-ba8f4dc3cb81"/>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15223</TotalTime>
  <Words>8808</Words>
  <Application>Microsoft Office PowerPoint</Application>
  <PresentationFormat>On-screen Show (4:3)</PresentationFormat>
  <Paragraphs>1363</Paragraphs>
  <Slides>42</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cailbri</vt:lpstr>
      <vt:lpstr>Calibri</vt:lpstr>
      <vt:lpstr>Comic Sans MS</vt:lpstr>
      <vt:lpstr>Tahoma</vt:lpstr>
      <vt:lpstr>Verdana</vt:lpstr>
      <vt:lpstr>Wingdings</vt:lpstr>
      <vt:lpstr>Office Theme</vt:lpstr>
      <vt:lpstr>Worksheet</vt:lpstr>
      <vt:lpstr>PowerPoint Presentation</vt:lpstr>
      <vt:lpstr>Agenda</vt:lpstr>
      <vt:lpstr>Executive Summary</vt:lpstr>
      <vt:lpstr>Core Consumer &amp; Motivators to Purchase</vt:lpstr>
      <vt:lpstr>Kid request and nutritional value are important to our core consumer and SVC </vt:lpstr>
      <vt:lpstr>Non-Consumers &amp; Barriers to Purchase</vt:lpstr>
      <vt:lpstr>Non-consumers rank “too sweet” and “not nutritious” as their top barriers, and are looking for less sugar &amp; Vitamin C claims</vt:lpstr>
      <vt:lpstr>KA Portfolio Claims Assessment: Where Do We Stand?</vt:lpstr>
      <vt:lpstr>Current portfolio claims vary by form and need consolidation for effective communication</vt:lpstr>
      <vt:lpstr>We can have one unified message across Kool Aid forms without alienating consumers</vt:lpstr>
      <vt:lpstr>Recommendations</vt:lpstr>
      <vt:lpstr>A Less Sugar/Contains Vitamin C Kool Aid claim positioning outperformed the majority of the tested competition in Affinova re-stager</vt:lpstr>
      <vt:lpstr>For “Less Sugar” claims, the greater the reduction, the more compelling the message</vt:lpstr>
      <vt:lpstr>“50% less sugar than soda and a Good Source of Vit. C” is the best, most feasible claim strategy to meet consumer needs</vt:lpstr>
      <vt:lpstr>What’s In It For Us?</vt:lpstr>
      <vt:lpstr>PowerPoint Presentation</vt:lpstr>
      <vt:lpstr>Implementation</vt:lpstr>
      <vt:lpstr>PowerPoint Presentation</vt:lpstr>
      <vt:lpstr>RKA:  Switch primary and secondary prep instructions of RKA &amp; call out change with clear messaging on front of package</vt:lpstr>
      <vt:lpstr>32oz &amp; 96oz: Leverage Jammers formula and reduce Vitamin C levels</vt:lpstr>
      <vt:lpstr>Bursts &amp; LC: Fortify both with 10% Vitamin C to meet “Good Source” requirement</vt:lpstr>
      <vt:lpstr>Implementation will require a total of $874,724 in 2016, but should increase consumer intent to purchase and drive revenue growth</vt:lpstr>
      <vt:lpstr>Next Steps</vt:lpstr>
      <vt:lpstr>R&amp;D and consumer testing are the first steps to reaping the benefits of this strategy beginning 2017</vt:lpstr>
      <vt:lpstr>In summary…</vt:lpstr>
      <vt:lpstr>Thank You</vt:lpstr>
      <vt:lpstr>APPENDIX</vt:lpstr>
      <vt:lpstr>Cost Calculations</vt:lpstr>
      <vt:lpstr>Incremental Volume calculations</vt:lpstr>
      <vt:lpstr>What constitutes “BFY” to consumers?</vt:lpstr>
      <vt:lpstr>CFBAI Criteria for Advertising to Children</vt:lpstr>
      <vt:lpstr>PowerPoint Presentation</vt:lpstr>
      <vt:lpstr>Different types of consumer testing are necessary to confirm taste acceptance and true impact on purchase intent</vt:lpstr>
      <vt:lpstr>KA Portfolio nutrition contents by form</vt:lpstr>
      <vt:lpstr>Claims Optimization Research showing Indices of Health Enhancement options including Vitamin C (doesn’t need to be 100%, just a source of)</vt:lpstr>
      <vt:lpstr>Repositioned ‘low sugar’ communication increases perception of uniqueness and repeat purchasing</vt:lpstr>
      <vt:lpstr>NAR &amp; Legal Guidelines for Compliance</vt:lpstr>
      <vt:lpstr>List of considerations as defined by Corporate Affairs in GENERAL PRINCIPLES FOR THE ADDITION OF OR CHANGE IN NUTRIENTS TO FOODS, 2012  </vt:lpstr>
      <vt:lpstr>Affinova Methodology, Tested Concepts and Conclusions</vt:lpstr>
      <vt:lpstr>LC Vitamin C Fortification Test Results Tracker</vt:lpstr>
      <vt:lpstr>R&amp;D Mio fortification project schedule (tentative)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KHC_Master</dc:title>
  <dc:creator>billy idol</dc:creator>
  <cp:lastModifiedBy>Ntiamoah, Ohemaah</cp:lastModifiedBy>
  <cp:revision>225</cp:revision>
  <dcterms:created xsi:type="dcterms:W3CDTF">2015-07-03T04:11:11Z</dcterms:created>
  <dcterms:modified xsi:type="dcterms:W3CDTF">2021-08-09T05:02:20Z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0x0101000DEDB9F909C5C14AB1791C81FD2C7C63</vt:lpwstr>
  </property>
  <property fmtid="{D5CDD505-2E9C-101B-9397-08002B2CF9AE}" pid="3" name="TaxKeyword">
    <vt:lpwstr/>
  </property>
  <property fmtid="{D5CDD505-2E9C-101B-9397-08002B2CF9AE}" pid="4" name="Country Tag">
    <vt:lpwstr/>
  </property>
</Properties>
</file>